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4" r:id="rId2"/>
    <p:sldId id="290" r:id="rId3"/>
    <p:sldId id="285" r:id="rId4"/>
    <p:sldId id="286" r:id="rId5"/>
    <p:sldId id="287" r:id="rId6"/>
    <p:sldId id="288" r:id="rId7"/>
    <p:sldId id="289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02F889-CA6C-4091-9938-6033FCDEE7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C83225-8AF9-4DF8-B603-39BE1AE756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ED0476-BFB1-4F0B-81A5-DA837396F2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EF641D-0A1B-48F9-AE10-72F0F2C4A5DB}" type="datetimeFigureOut">
              <a:rPr lang="en-SG" smtClean="0"/>
              <a:t>5/7/2021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E2282F-5596-4408-9B28-7B9DD09B2A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72EC87-674F-40E6-AC48-E4C9145F3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0D6334-DCFA-464E-BA39-EB7A914CBDDE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742952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E51974-6800-475E-A5D8-B60D5E0739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5AA0FDE-8906-415B-B8E4-53D4229B14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F321CC-CBF6-40DB-B7C2-3CA242B3C8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EF641D-0A1B-48F9-AE10-72F0F2C4A5DB}" type="datetimeFigureOut">
              <a:rPr lang="en-SG" smtClean="0"/>
              <a:t>5/7/2021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0EB36F-F4E4-42E3-9755-2A40B02FBC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803F33-004D-4AA1-91A1-ECE5B43C5F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0D6334-DCFA-464E-BA39-EB7A914CBDDE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7138590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3AD54D8-C620-4A0D-A897-324C6B8A2EC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4B92EE-759D-4B0F-8C5F-3CBEA72926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E5DB0A-BB7E-4526-A73A-73308E61B2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EF641D-0A1B-48F9-AE10-72F0F2C4A5DB}" type="datetimeFigureOut">
              <a:rPr lang="en-SG" smtClean="0"/>
              <a:t>5/7/2021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40D1FC-EAF0-4580-B8D5-66BD399419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DFB28D-A9B8-428B-9C31-1534D04D41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0D6334-DCFA-464E-BA39-EB7A914CBDDE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3799614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1D4A8-1619-415F-A435-70B8A28547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276AC3-5740-4DA6-9AE4-4C4779E502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D1AC4A-CEAE-4C17-BCA3-4996DA063E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EF641D-0A1B-48F9-AE10-72F0F2C4A5DB}" type="datetimeFigureOut">
              <a:rPr lang="en-SG" smtClean="0"/>
              <a:t>5/7/2021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E02207-ED10-440A-847C-595FB8F82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5A8B3B-F7A6-47F0-A734-5984747BA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0D6334-DCFA-464E-BA39-EB7A914CBDDE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6144102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7DE9AA-586F-4E08-A1CB-6256E9687C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B2E25F-0D7A-4D64-980C-21E71A3F43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7ADE21-E30C-45C0-A3D2-34BC440EEE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EF641D-0A1B-48F9-AE10-72F0F2C4A5DB}" type="datetimeFigureOut">
              <a:rPr lang="en-SG" smtClean="0"/>
              <a:t>5/7/2021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1C08D9-EEFA-4BBA-840C-EAB66AFF2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173EDB-766C-4AD1-8036-54A03D036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0D6334-DCFA-464E-BA39-EB7A914CBDDE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2312657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6BB7A-8351-4BD2-B024-EE96911789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271D89-A6D9-4657-80DE-513C2192A6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8B279F-406E-4CE1-8C58-48597CDBC9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D9C0D8-544D-4EA2-A2EA-F539406282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EF641D-0A1B-48F9-AE10-72F0F2C4A5DB}" type="datetimeFigureOut">
              <a:rPr lang="en-SG" smtClean="0"/>
              <a:t>5/7/2021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7CCAAC-11A7-4756-BD10-C2205F8194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1F02B5-E27C-42AE-94DC-6537482747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0D6334-DCFA-464E-BA39-EB7A914CBDDE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6124371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65DC67-D5EB-4D1A-9B94-4430C94A29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ED0153-8323-4526-9261-3E65E88F93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C7D02D-D074-4AB1-BA6E-5AF0BC1993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56B039E-596D-479F-8C1D-24BA505C091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85A4A2B-F584-4C51-A700-F2938F9E6BB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8875664-3314-4535-B81D-AC6FC9E122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EF641D-0A1B-48F9-AE10-72F0F2C4A5DB}" type="datetimeFigureOut">
              <a:rPr lang="en-SG" smtClean="0"/>
              <a:t>5/7/2021</a:t>
            </a:fld>
            <a:endParaRPr lang="en-S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1BF9404-568D-4C35-875F-8CD65F9426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3E6A46B-CDC0-4B64-AFAC-8B94A2DA5E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0D6334-DCFA-464E-BA39-EB7A914CBDDE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8100103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76C13B-5D43-4B18-A092-5EE51C7BF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CC97EA-A14A-4AE1-BD40-6CA8F5CFB4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EF641D-0A1B-48F9-AE10-72F0F2C4A5DB}" type="datetimeFigureOut">
              <a:rPr lang="en-SG" smtClean="0"/>
              <a:t>5/7/2021</a:t>
            </a:fld>
            <a:endParaRPr lang="en-S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140CE6-5FF1-451A-8654-584C93E227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C8DA25-12A3-4A63-BF31-405DE7AF4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0D6334-DCFA-464E-BA39-EB7A914CBDDE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2244215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C43B858-E0AE-4A26-8726-C1A067DE58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EF641D-0A1B-48F9-AE10-72F0F2C4A5DB}" type="datetimeFigureOut">
              <a:rPr lang="en-SG" smtClean="0"/>
              <a:t>5/7/2021</a:t>
            </a:fld>
            <a:endParaRPr lang="en-S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0A5B785-9FFF-4591-AA80-82C032711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2B5CCF-B861-4BCB-B181-D1CA53FC85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0D6334-DCFA-464E-BA39-EB7A914CBDDE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0606810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A24876-5179-4DA2-8793-208A22A988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2035E0-DB3C-413F-BC12-C0E63981C9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AD4F47-B9C2-419C-B0E0-52D84A0867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FAA0C8-321F-49B0-BF9D-0BE4CD9DEC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EF641D-0A1B-48F9-AE10-72F0F2C4A5DB}" type="datetimeFigureOut">
              <a:rPr lang="en-SG" smtClean="0"/>
              <a:t>5/7/2021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92534C-B983-4226-8782-5187C3D042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7BFCBD-5E4B-43B2-BE4C-EB7361368F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0D6334-DCFA-464E-BA39-EB7A914CBDDE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7829846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870C0B-FE0A-4568-A953-4AA579222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C68BFCD-CE2D-4F88-9E83-843D21F11D9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B4732D-BF69-455D-ABCC-E9481307BE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ACF5E9-CA24-4394-9757-853202C1D8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EF641D-0A1B-48F9-AE10-72F0F2C4A5DB}" type="datetimeFigureOut">
              <a:rPr lang="en-SG" smtClean="0"/>
              <a:t>5/7/2021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F7EBB0-9D72-4666-B2B1-0324F597C5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C9FD39-400A-4E80-B322-F528598851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0D6334-DCFA-464E-BA39-EB7A914CBDDE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2491644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EEB673C-D797-40E7-BEE9-066B2B5DC2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0FF255-269E-4031-8255-BD9A096182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ED8E8E-84E8-4DA0-8D7F-23EFE78CB8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EF641D-0A1B-48F9-AE10-72F0F2C4A5DB}" type="datetimeFigureOut">
              <a:rPr lang="en-SG" smtClean="0"/>
              <a:t>5/7/2021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157D2F-0369-4191-A3DA-6EDD275332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2C9FF0-E6D2-4F4E-BECA-32ED2C8DC7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0D6334-DCFA-464E-BA39-EB7A914CBDDE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806062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g"/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62DBD7E-396D-4ED7-A303-D914C32576B1}"/>
              </a:ext>
            </a:extLst>
          </p:cNvPr>
          <p:cNvSpPr/>
          <p:nvPr/>
        </p:nvSpPr>
        <p:spPr>
          <a:xfrm>
            <a:off x="1864254" y="1909299"/>
            <a:ext cx="1215482" cy="915721"/>
          </a:xfrm>
          <a:prstGeom prst="rec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FF3B12A-7259-4F00-9652-6BA10FE87D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1046" y="2028836"/>
            <a:ext cx="707767" cy="540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D231249-8C86-4295-9239-243FAE37C630}"/>
              </a:ext>
            </a:extLst>
          </p:cNvPr>
          <p:cNvSpPr txBox="1"/>
          <p:nvPr/>
        </p:nvSpPr>
        <p:spPr>
          <a:xfrm>
            <a:off x="1862799" y="1803473"/>
            <a:ext cx="997857" cy="22659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lIns="36000" tIns="36000" rIns="36000" bIns="36000" rtlCol="0">
            <a:noAutofit/>
          </a:bodyPr>
          <a:lstStyle/>
          <a:p>
            <a:r>
              <a:rPr lang="en-SG" sz="1000" b="1" dirty="0"/>
              <a:t> orchestrator PC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585C2AD-9182-4C1F-889B-DDB1CE373E59}"/>
              </a:ext>
            </a:extLst>
          </p:cNvPr>
          <p:cNvSpPr txBox="1"/>
          <p:nvPr/>
        </p:nvSpPr>
        <p:spPr>
          <a:xfrm>
            <a:off x="1829155" y="2593307"/>
            <a:ext cx="12154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000" dirty="0"/>
              <a:t>IP</a:t>
            </a:r>
            <a:r>
              <a:rPr lang="en-SG" sz="1000"/>
              <a:t>: 192.168.10.90</a:t>
            </a:r>
            <a:endParaRPr lang="en-SG" sz="10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2204FE-149B-4999-AF0C-657783CF9319}"/>
              </a:ext>
            </a:extLst>
          </p:cNvPr>
          <p:cNvSpPr/>
          <p:nvPr/>
        </p:nvSpPr>
        <p:spPr>
          <a:xfrm>
            <a:off x="5536349" y="1814021"/>
            <a:ext cx="1474053" cy="1228170"/>
          </a:xfrm>
          <a:prstGeom prst="rec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B7196A7-D8B2-48E9-9455-221338CD55C8}"/>
              </a:ext>
            </a:extLst>
          </p:cNvPr>
          <p:cNvSpPr txBox="1"/>
          <p:nvPr/>
        </p:nvSpPr>
        <p:spPr>
          <a:xfrm>
            <a:off x="5534895" y="1708196"/>
            <a:ext cx="1215482" cy="39347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lIns="36000" tIns="36000" rIns="36000" bIns="36000" rtlCol="0">
            <a:noAutofit/>
          </a:bodyPr>
          <a:lstStyle/>
          <a:p>
            <a:r>
              <a:rPr lang="en-SG" sz="1000" b="1" dirty="0"/>
              <a:t>Attacker </a:t>
            </a:r>
          </a:p>
          <a:p>
            <a:r>
              <a:rPr lang="en-SG" sz="1000" b="1" dirty="0"/>
              <a:t>(Raspberry PI)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AE3237A-F563-47F2-8E98-C7867D8CD610}"/>
              </a:ext>
            </a:extLst>
          </p:cNvPr>
          <p:cNvSpPr txBox="1"/>
          <p:nvPr/>
        </p:nvSpPr>
        <p:spPr>
          <a:xfrm>
            <a:off x="5569729" y="2795970"/>
            <a:ext cx="12154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000" dirty="0"/>
              <a:t>IP: 192.168.10.91</a:t>
            </a:r>
          </a:p>
        </p:txBody>
      </p:sp>
      <p:pic>
        <p:nvPicPr>
          <p:cNvPr id="1026" name="Picture 2" descr="Raspberry Pi Icons - Download Free Vector Icons | Noun Project">
            <a:extLst>
              <a:ext uri="{FF2B5EF4-FFF2-40B4-BE49-F238E27FC236}">
                <a16:creationId xmlns:a16="http://schemas.microsoft.com/office/drawing/2014/main" id="{52841B43-3C23-4738-8593-7D2B017EFA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2043" y="2164120"/>
            <a:ext cx="460593" cy="460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9E811307-047D-4860-8454-033105364E5C}"/>
              </a:ext>
            </a:extLst>
          </p:cNvPr>
          <p:cNvCxnSpPr>
            <a:cxnSpLocks/>
          </p:cNvCxnSpPr>
          <p:nvPr/>
        </p:nvCxnSpPr>
        <p:spPr>
          <a:xfrm>
            <a:off x="3114835" y="2131522"/>
            <a:ext cx="230189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409768E9-0A4C-4283-AE1A-16DD02BF417B}"/>
              </a:ext>
            </a:extLst>
          </p:cNvPr>
          <p:cNvSpPr txBox="1"/>
          <p:nvPr/>
        </p:nvSpPr>
        <p:spPr>
          <a:xfrm>
            <a:off x="3187340" y="1904931"/>
            <a:ext cx="19942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000" dirty="0"/>
              <a:t>1.1 False data injection </a:t>
            </a:r>
            <a:r>
              <a:rPr lang="en-SG" sz="1000" dirty="0" err="1"/>
              <a:t>Atk</a:t>
            </a:r>
            <a:r>
              <a:rPr lang="en-SG" sz="1000" dirty="0"/>
              <a:t> on </a:t>
            </a:r>
            <a:r>
              <a:rPr lang="en-SG" sz="1000" dirty="0" err="1"/>
              <a:t>cmd</a:t>
            </a:r>
            <a:endParaRPr lang="en-SG" sz="10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58AB41B-361B-45CF-BACB-1BDF1F1E997F}"/>
              </a:ext>
            </a:extLst>
          </p:cNvPr>
          <p:cNvSpPr/>
          <p:nvPr/>
        </p:nvSpPr>
        <p:spPr>
          <a:xfrm>
            <a:off x="1898456" y="3667595"/>
            <a:ext cx="1215482" cy="915721"/>
          </a:xfrm>
          <a:prstGeom prst="rec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F60588B-9CFA-4B68-9B22-0F0F973A21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5248" y="3787132"/>
            <a:ext cx="707767" cy="5400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6C635C10-3C00-43E9-BEFB-927819662365}"/>
              </a:ext>
            </a:extLst>
          </p:cNvPr>
          <p:cNvSpPr txBox="1"/>
          <p:nvPr/>
        </p:nvSpPr>
        <p:spPr>
          <a:xfrm>
            <a:off x="1897001" y="3561769"/>
            <a:ext cx="997857" cy="22659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lIns="36000" tIns="36000" rIns="36000" bIns="36000" rtlCol="0">
            <a:noAutofit/>
          </a:bodyPr>
          <a:lstStyle/>
          <a:p>
            <a:r>
              <a:rPr lang="en-SG" sz="1000" b="1" dirty="0"/>
              <a:t>SCADA PC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F1270FE-9304-40E3-AD82-5438F759AFA6}"/>
              </a:ext>
            </a:extLst>
          </p:cNvPr>
          <p:cNvSpPr txBox="1"/>
          <p:nvPr/>
        </p:nvSpPr>
        <p:spPr>
          <a:xfrm>
            <a:off x="1863357" y="4351603"/>
            <a:ext cx="12154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000" dirty="0"/>
              <a:t>IP: 192.168.10.21</a:t>
            </a:r>
          </a:p>
        </p:txBody>
      </p:sp>
      <p:sp>
        <p:nvSpPr>
          <p:cNvPr id="24" name="Arrow: Left-Right 23">
            <a:extLst>
              <a:ext uri="{FF2B5EF4-FFF2-40B4-BE49-F238E27FC236}">
                <a16:creationId xmlns:a16="http://schemas.microsoft.com/office/drawing/2014/main" id="{E7EB8FEC-C966-45F0-9299-C2C4BAB60A6D}"/>
              </a:ext>
            </a:extLst>
          </p:cNvPr>
          <p:cNvSpPr/>
          <p:nvPr/>
        </p:nvSpPr>
        <p:spPr>
          <a:xfrm>
            <a:off x="3191743" y="4407122"/>
            <a:ext cx="3064283" cy="156170"/>
          </a:xfrm>
          <a:prstGeom prst="left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BF2F4E-CF21-4F15-A3A4-FB999002C555}"/>
              </a:ext>
            </a:extLst>
          </p:cNvPr>
          <p:cNvSpPr txBox="1"/>
          <p:nvPr/>
        </p:nvSpPr>
        <p:spPr>
          <a:xfrm>
            <a:off x="3560369" y="4181658"/>
            <a:ext cx="239193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Modbus TCP</a:t>
            </a:r>
            <a:r>
              <a:rPr lang="en-SG" sz="1000" dirty="0"/>
              <a:t>/feedback </a:t>
            </a:r>
            <a:r>
              <a:rPr lang="en-SG" sz="1000" dirty="0" err="1"/>
              <a:t>cmd</a:t>
            </a:r>
            <a:endParaRPr lang="en-SG" sz="1000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D35C694-6602-443B-892B-5D7CEDC42421}"/>
              </a:ext>
            </a:extLst>
          </p:cNvPr>
          <p:cNvSpPr/>
          <p:nvPr/>
        </p:nvSpPr>
        <p:spPr>
          <a:xfrm>
            <a:off x="6404077" y="3903153"/>
            <a:ext cx="3009890" cy="2527773"/>
          </a:xfrm>
          <a:prstGeom prst="rec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57B7D88-75D3-4456-852F-B48B9E351A5D}"/>
              </a:ext>
            </a:extLst>
          </p:cNvPr>
          <p:cNvSpPr txBox="1"/>
          <p:nvPr/>
        </p:nvSpPr>
        <p:spPr>
          <a:xfrm>
            <a:off x="6402622" y="3797329"/>
            <a:ext cx="1215482" cy="26467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lIns="36000" tIns="36000" rIns="36000" bIns="36000" rtlCol="0">
            <a:noAutofit/>
          </a:bodyPr>
          <a:lstStyle/>
          <a:p>
            <a:r>
              <a:rPr lang="en-SG" sz="1000" b="1" dirty="0"/>
              <a:t>OT Railway module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909D033-C514-4EA3-91F6-54E8054E752F}"/>
              </a:ext>
            </a:extLst>
          </p:cNvPr>
          <p:cNvSpPr txBox="1"/>
          <p:nvPr/>
        </p:nvSpPr>
        <p:spPr>
          <a:xfrm>
            <a:off x="6421273" y="6184705"/>
            <a:ext cx="19215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000" dirty="0"/>
              <a:t>PLC IP: 192.168.10.71/72/73</a:t>
            </a:r>
          </a:p>
        </p:txBody>
      </p:sp>
      <p:pic>
        <p:nvPicPr>
          <p:cNvPr id="23" name="Picture 22" descr="A picture containing indoor&#10;&#10;Description automatically generated">
            <a:extLst>
              <a:ext uri="{FF2B5EF4-FFF2-40B4-BE49-F238E27FC236}">
                <a16:creationId xmlns:a16="http://schemas.microsoft.com/office/drawing/2014/main" id="{606FB742-8B6A-4944-AB3D-BD8D88457B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9892" y="4125456"/>
            <a:ext cx="2730209" cy="2047657"/>
          </a:xfrm>
          <a:prstGeom prst="rect">
            <a:avLst/>
          </a:prstGeom>
        </p:spPr>
      </p:pic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6302407C-F8DC-49E1-BEE1-0022F7F8FAD8}"/>
              </a:ext>
            </a:extLst>
          </p:cNvPr>
          <p:cNvCxnSpPr/>
          <p:nvPr/>
        </p:nvCxnSpPr>
        <p:spPr>
          <a:xfrm>
            <a:off x="5682043" y="3041674"/>
            <a:ext cx="0" cy="112615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A0325A91-8F7A-4818-BEF9-12F890889879}"/>
              </a:ext>
            </a:extLst>
          </p:cNvPr>
          <p:cNvSpPr txBox="1"/>
          <p:nvPr/>
        </p:nvSpPr>
        <p:spPr>
          <a:xfrm>
            <a:off x="4467502" y="3011952"/>
            <a:ext cx="13360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000" dirty="0"/>
              <a:t>1.2 Reverse Runway light control and feedback signal data.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5445A8F-47BF-4FBA-A002-615FFA851FEF}"/>
              </a:ext>
            </a:extLst>
          </p:cNvPr>
          <p:cNvSpPr/>
          <p:nvPr/>
        </p:nvSpPr>
        <p:spPr>
          <a:xfrm>
            <a:off x="5195847" y="584198"/>
            <a:ext cx="1215482" cy="915721"/>
          </a:xfrm>
          <a:prstGeom prst="rec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 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4BCD71EE-37E9-4E31-A533-FA963B04AE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2639" y="703735"/>
            <a:ext cx="707767" cy="540000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2F1DE619-3432-43FB-B3ED-2F5FF25776EA}"/>
              </a:ext>
            </a:extLst>
          </p:cNvPr>
          <p:cNvSpPr txBox="1"/>
          <p:nvPr/>
        </p:nvSpPr>
        <p:spPr>
          <a:xfrm>
            <a:off x="5194392" y="478372"/>
            <a:ext cx="997857" cy="22659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lIns="36000" tIns="36000" rIns="36000" bIns="36000" rtlCol="0">
            <a:noAutofit/>
          </a:bodyPr>
          <a:lstStyle/>
          <a:p>
            <a:r>
              <a:rPr lang="en-SG" sz="1000" b="1" dirty="0"/>
              <a:t>Technical PC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4AB5112-A26F-4796-BFAD-FEB129DD99AD}"/>
              </a:ext>
            </a:extLst>
          </p:cNvPr>
          <p:cNvSpPr txBox="1"/>
          <p:nvPr/>
        </p:nvSpPr>
        <p:spPr>
          <a:xfrm>
            <a:off x="5160748" y="1268206"/>
            <a:ext cx="12154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000" dirty="0"/>
              <a:t>IP: 192.168.10.251</a:t>
            </a:r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0FDCFB05-AE31-40B8-978F-B71F31711B40}"/>
              </a:ext>
            </a:extLst>
          </p:cNvPr>
          <p:cNvCxnSpPr>
            <a:cxnSpLocks/>
            <a:stCxn id="10" idx="0"/>
            <a:endCxn id="39" idx="1"/>
          </p:cNvCxnSpPr>
          <p:nvPr/>
        </p:nvCxnSpPr>
        <p:spPr>
          <a:xfrm rot="5400000" flipH="1" flipV="1">
            <a:off x="3398080" y="5707"/>
            <a:ext cx="761414" cy="283411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2556B78F-0CEC-45AB-BF39-A982D03A825E}"/>
              </a:ext>
            </a:extLst>
          </p:cNvPr>
          <p:cNvSpPr txBox="1"/>
          <p:nvPr/>
        </p:nvSpPr>
        <p:spPr>
          <a:xfrm>
            <a:off x="3148939" y="797910"/>
            <a:ext cx="19942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000" dirty="0"/>
              <a:t>2.1 Blackout </a:t>
            </a:r>
            <a:r>
              <a:rPr lang="en-SG" sz="1000" dirty="0" err="1"/>
              <a:t>Atk</a:t>
            </a:r>
            <a:r>
              <a:rPr lang="en-SG" sz="1000" dirty="0"/>
              <a:t> on </a:t>
            </a:r>
            <a:r>
              <a:rPr lang="en-SG" sz="1000" dirty="0" err="1"/>
              <a:t>cmd</a:t>
            </a:r>
            <a:endParaRPr lang="en-SG" sz="1000" dirty="0"/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FABAF943-9ECB-492C-AC1A-D4666D874276}"/>
              </a:ext>
            </a:extLst>
          </p:cNvPr>
          <p:cNvCxnSpPr>
            <a:cxnSpLocks/>
            <a:endCxn id="55" idx="1"/>
          </p:cNvCxnSpPr>
          <p:nvPr/>
        </p:nvCxnSpPr>
        <p:spPr>
          <a:xfrm>
            <a:off x="6411329" y="797910"/>
            <a:ext cx="128725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" name="Picture 2" descr="Application, custom, feature, program icon">
            <a:extLst>
              <a:ext uri="{FF2B5EF4-FFF2-40B4-BE49-F238E27FC236}">
                <a16:creationId xmlns:a16="http://schemas.microsoft.com/office/drawing/2014/main" id="{60C89B78-6D23-47F6-A539-ED06D504B7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8583" y="606970"/>
            <a:ext cx="464141" cy="464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5615EBB4-E492-4C5C-861F-DE88904DA4C3}"/>
              </a:ext>
            </a:extLst>
          </p:cNvPr>
          <p:cNvSpPr txBox="1"/>
          <p:nvPr/>
        </p:nvSpPr>
        <p:spPr>
          <a:xfrm>
            <a:off x="6392030" y="458950"/>
            <a:ext cx="14852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000" dirty="0"/>
              <a:t>2.2 </a:t>
            </a:r>
            <a:r>
              <a:rPr lang="en-US" sz="1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MS-Word document with embedded macro</a:t>
            </a:r>
            <a:r>
              <a:rPr lang="en-SG" sz="1000" dirty="0"/>
              <a:t>document from phishing email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E2DBDF45-4842-4B69-B9E0-99A9C9195F7B}"/>
              </a:ext>
            </a:extLst>
          </p:cNvPr>
          <p:cNvCxnSpPr>
            <a:cxnSpLocks/>
          </p:cNvCxnSpPr>
          <p:nvPr/>
        </p:nvCxnSpPr>
        <p:spPr>
          <a:xfrm>
            <a:off x="7930653" y="1044131"/>
            <a:ext cx="0" cy="27765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75AA41C2-3836-4896-814D-E5FD86AC9D48}"/>
              </a:ext>
            </a:extLst>
          </p:cNvPr>
          <p:cNvSpPr txBox="1"/>
          <p:nvPr/>
        </p:nvSpPr>
        <p:spPr>
          <a:xfrm>
            <a:off x="7660243" y="2639013"/>
            <a:ext cx="18067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000" dirty="0"/>
              <a:t>2.3 Scan the network and fetch PLC information.</a:t>
            </a:r>
          </a:p>
        </p:txBody>
      </p:sp>
      <p:cxnSp>
        <p:nvCxnSpPr>
          <p:cNvPr id="1029" name="Connector: Elbow 1028">
            <a:extLst>
              <a:ext uri="{FF2B5EF4-FFF2-40B4-BE49-F238E27FC236}">
                <a16:creationId xmlns:a16="http://schemas.microsoft.com/office/drawing/2014/main" id="{CE6D0FA5-D76C-45DB-AF2B-EEEF358811CF}"/>
              </a:ext>
            </a:extLst>
          </p:cNvPr>
          <p:cNvCxnSpPr>
            <a:cxnSpLocks/>
          </p:cNvCxnSpPr>
          <p:nvPr/>
        </p:nvCxnSpPr>
        <p:spPr>
          <a:xfrm rot="5400000">
            <a:off x="6670521" y="1392028"/>
            <a:ext cx="1383975" cy="68818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65E22D06-E417-4531-B6BF-D16C06739F72}"/>
              </a:ext>
            </a:extLst>
          </p:cNvPr>
          <p:cNvSpPr txBox="1"/>
          <p:nvPr/>
        </p:nvSpPr>
        <p:spPr>
          <a:xfrm>
            <a:off x="7089074" y="1253028"/>
            <a:ext cx="10580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000" dirty="0"/>
              <a:t>2.4 Send </a:t>
            </a:r>
            <a:r>
              <a:rPr lang="en-SG" sz="1000" dirty="0" err="1"/>
              <a:t>atk</a:t>
            </a:r>
            <a:r>
              <a:rPr lang="en-SG" sz="1000" dirty="0"/>
              <a:t> active </a:t>
            </a:r>
            <a:r>
              <a:rPr lang="en-SG" sz="1000" dirty="0" err="1"/>
              <a:t>cmd</a:t>
            </a:r>
            <a:endParaRPr lang="en-SG" sz="1000" dirty="0"/>
          </a:p>
        </p:txBody>
      </p:sp>
      <p:cxnSp>
        <p:nvCxnSpPr>
          <p:cNvPr id="1031" name="Straight Arrow Connector 1030">
            <a:extLst>
              <a:ext uri="{FF2B5EF4-FFF2-40B4-BE49-F238E27FC236}">
                <a16:creationId xmlns:a16="http://schemas.microsoft.com/office/drawing/2014/main" id="{705351B7-58ED-4C88-B3FC-5E3C112B6AD0}"/>
              </a:ext>
            </a:extLst>
          </p:cNvPr>
          <p:cNvCxnSpPr>
            <a:cxnSpLocks/>
          </p:cNvCxnSpPr>
          <p:nvPr/>
        </p:nvCxnSpPr>
        <p:spPr>
          <a:xfrm>
            <a:off x="5970406" y="3039123"/>
            <a:ext cx="0" cy="10863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FEC30B2E-5E39-4BCB-A699-AFA18EAB12F3}"/>
              </a:ext>
            </a:extLst>
          </p:cNvPr>
          <p:cNvSpPr txBox="1"/>
          <p:nvPr/>
        </p:nvSpPr>
        <p:spPr>
          <a:xfrm>
            <a:off x="5924100" y="3069494"/>
            <a:ext cx="180677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000" dirty="0"/>
              <a:t>2.5 Block the network, feed fake data to HMI, turn off all the output of PLC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8FA46750-F72C-4275-9FAD-32E17A6E776E}"/>
              </a:ext>
            </a:extLst>
          </p:cNvPr>
          <p:cNvSpPr/>
          <p:nvPr/>
        </p:nvSpPr>
        <p:spPr>
          <a:xfrm>
            <a:off x="1942945" y="5296817"/>
            <a:ext cx="1213672" cy="1087357"/>
          </a:xfrm>
          <a:prstGeom prst="rec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9235D43E-0D10-4A37-80A3-5A7BA923D778}"/>
              </a:ext>
            </a:extLst>
          </p:cNvPr>
          <p:cNvSpPr txBox="1"/>
          <p:nvPr/>
        </p:nvSpPr>
        <p:spPr>
          <a:xfrm>
            <a:off x="1941489" y="5190992"/>
            <a:ext cx="1215127" cy="39347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lIns="36000" tIns="36000" rIns="36000" bIns="36000" rtlCol="0">
            <a:noAutofit/>
          </a:bodyPr>
          <a:lstStyle/>
          <a:p>
            <a:r>
              <a:rPr lang="en-SG" sz="1000" b="1" dirty="0"/>
              <a:t>Generator Controller (Raspberry PI)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F54D6371-0124-42EF-96BD-ADC89E5103CF}"/>
              </a:ext>
            </a:extLst>
          </p:cNvPr>
          <p:cNvSpPr txBox="1"/>
          <p:nvPr/>
        </p:nvSpPr>
        <p:spPr>
          <a:xfrm>
            <a:off x="1897001" y="6137953"/>
            <a:ext cx="12151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000" dirty="0"/>
              <a:t>IP: 192.168.10.244</a:t>
            </a:r>
          </a:p>
        </p:txBody>
      </p:sp>
      <p:pic>
        <p:nvPicPr>
          <p:cNvPr id="81" name="Picture 2" descr="Raspberry Pi Icons - Download Free Vector Icons | Noun Project">
            <a:extLst>
              <a:ext uri="{FF2B5EF4-FFF2-40B4-BE49-F238E27FC236}">
                <a16:creationId xmlns:a16="http://schemas.microsoft.com/office/drawing/2014/main" id="{283DE03A-3BAA-4BE0-8DF5-D4871AC610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8638" y="5646916"/>
            <a:ext cx="460458" cy="460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4" name="Rectangle 83">
            <a:extLst>
              <a:ext uri="{FF2B5EF4-FFF2-40B4-BE49-F238E27FC236}">
                <a16:creationId xmlns:a16="http://schemas.microsoft.com/office/drawing/2014/main" id="{F185526C-1694-4210-B195-0102C399F295}"/>
              </a:ext>
            </a:extLst>
          </p:cNvPr>
          <p:cNvSpPr/>
          <p:nvPr/>
        </p:nvSpPr>
        <p:spPr>
          <a:xfrm>
            <a:off x="3985864" y="5120599"/>
            <a:ext cx="1549031" cy="1310327"/>
          </a:xfrm>
          <a:prstGeom prst="rec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EB62AB2A-F7B6-4F39-92EE-47E667AFAEF9}"/>
              </a:ext>
            </a:extLst>
          </p:cNvPr>
          <p:cNvSpPr txBox="1"/>
          <p:nvPr/>
        </p:nvSpPr>
        <p:spPr>
          <a:xfrm>
            <a:off x="3984409" y="5014774"/>
            <a:ext cx="1215127" cy="39347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lIns="36000" tIns="36000" rIns="36000" bIns="36000" rtlCol="0">
            <a:noAutofit/>
          </a:bodyPr>
          <a:lstStyle/>
          <a:p>
            <a:r>
              <a:rPr lang="en-SG" sz="1000" b="1" dirty="0"/>
              <a:t>Generator 3D Module</a:t>
            </a:r>
          </a:p>
        </p:txBody>
      </p:sp>
      <p:pic>
        <p:nvPicPr>
          <p:cNvPr id="1037" name="Picture 1036" descr="A picture containing text, indoor, wall, set&#10;&#10;Description automatically generated">
            <a:extLst>
              <a:ext uri="{FF2B5EF4-FFF2-40B4-BE49-F238E27FC236}">
                <a16:creationId xmlns:a16="http://schemas.microsoft.com/office/drawing/2014/main" id="{26DAC1F5-9A41-40D9-BF79-F6A3B5378F8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1517" y="5514069"/>
            <a:ext cx="1319883" cy="778731"/>
          </a:xfrm>
          <a:prstGeom prst="rect">
            <a:avLst/>
          </a:prstGeom>
        </p:spPr>
      </p:pic>
      <p:sp>
        <p:nvSpPr>
          <p:cNvPr id="89" name="TextBox 88">
            <a:extLst>
              <a:ext uri="{FF2B5EF4-FFF2-40B4-BE49-F238E27FC236}">
                <a16:creationId xmlns:a16="http://schemas.microsoft.com/office/drawing/2014/main" id="{FCA8743E-817A-4FCC-AB44-80B4D1651F43}"/>
              </a:ext>
            </a:extLst>
          </p:cNvPr>
          <p:cNvSpPr txBox="1"/>
          <p:nvPr/>
        </p:nvSpPr>
        <p:spPr>
          <a:xfrm>
            <a:off x="3150427" y="5754101"/>
            <a:ext cx="7606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000" dirty="0"/>
              <a:t>Serial COM 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EE3D4BDA-9307-4A24-8D39-6577E6CB44A6}"/>
              </a:ext>
            </a:extLst>
          </p:cNvPr>
          <p:cNvSpPr txBox="1"/>
          <p:nvPr/>
        </p:nvSpPr>
        <p:spPr>
          <a:xfrm>
            <a:off x="5605698" y="5754101"/>
            <a:ext cx="7606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000" dirty="0"/>
              <a:t>Power </a:t>
            </a:r>
          </a:p>
        </p:txBody>
      </p: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4665D3E7-9351-472C-AF25-150508157984}"/>
              </a:ext>
            </a:extLst>
          </p:cNvPr>
          <p:cNvCxnSpPr>
            <a:cxnSpLocks/>
          </p:cNvCxnSpPr>
          <p:nvPr/>
        </p:nvCxnSpPr>
        <p:spPr>
          <a:xfrm>
            <a:off x="3210866" y="6035040"/>
            <a:ext cx="68530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E2DCAB48-3E15-43D1-BA44-ACE5176056CE}"/>
              </a:ext>
            </a:extLst>
          </p:cNvPr>
          <p:cNvCxnSpPr>
            <a:cxnSpLocks/>
          </p:cNvCxnSpPr>
          <p:nvPr/>
        </p:nvCxnSpPr>
        <p:spPr>
          <a:xfrm>
            <a:off x="5609650" y="6013269"/>
            <a:ext cx="68530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044" name="Connector: Elbow 1043">
            <a:extLst>
              <a:ext uri="{FF2B5EF4-FFF2-40B4-BE49-F238E27FC236}">
                <a16:creationId xmlns:a16="http://schemas.microsoft.com/office/drawing/2014/main" id="{60D1C8FF-A629-484D-A29F-93469F3D1F69}"/>
              </a:ext>
            </a:extLst>
          </p:cNvPr>
          <p:cNvCxnSpPr>
            <a:cxnSpLocks/>
            <a:stCxn id="55" idx="0"/>
            <a:endCxn id="78" idx="1"/>
          </p:cNvCxnSpPr>
          <p:nvPr/>
        </p:nvCxnSpPr>
        <p:spPr>
          <a:xfrm rot="16200000" flipH="1" flipV="1">
            <a:off x="2320037" y="229878"/>
            <a:ext cx="5233526" cy="5987709"/>
          </a:xfrm>
          <a:prstGeom prst="bentConnector4">
            <a:avLst>
              <a:gd name="adj1" fmla="val -4368"/>
              <a:gd name="adj2" fmla="val 10381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>
            <a:extLst>
              <a:ext uri="{FF2B5EF4-FFF2-40B4-BE49-F238E27FC236}">
                <a16:creationId xmlns:a16="http://schemas.microsoft.com/office/drawing/2014/main" id="{3CBDC6C0-2CAC-4A59-9EEE-0A65F28B32ED}"/>
              </a:ext>
            </a:extLst>
          </p:cNvPr>
          <p:cNvSpPr txBox="1"/>
          <p:nvPr/>
        </p:nvSpPr>
        <p:spPr>
          <a:xfrm>
            <a:off x="2144152" y="146242"/>
            <a:ext cx="38262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000" dirty="0"/>
              <a:t>2.7 Create the fake generator turn off </a:t>
            </a:r>
            <a:r>
              <a:rPr lang="en-SG" sz="1000" dirty="0" err="1"/>
              <a:t>cmd</a:t>
            </a:r>
            <a:r>
              <a:rPr lang="en-SG" sz="1000" dirty="0"/>
              <a:t> to cut off the power supply</a:t>
            </a:r>
          </a:p>
        </p:txBody>
      </p:sp>
      <p:cxnSp>
        <p:nvCxnSpPr>
          <p:cNvPr id="1049" name="Connector: Elbow 1048">
            <a:extLst>
              <a:ext uri="{FF2B5EF4-FFF2-40B4-BE49-F238E27FC236}">
                <a16:creationId xmlns:a16="http://schemas.microsoft.com/office/drawing/2014/main" id="{D7E08025-CB3A-4B2F-A8DE-C2B643B99A4A}"/>
              </a:ext>
            </a:extLst>
          </p:cNvPr>
          <p:cNvCxnSpPr>
            <a:stCxn id="7" idx="1"/>
            <a:endCxn id="80" idx="1"/>
          </p:cNvCxnSpPr>
          <p:nvPr/>
        </p:nvCxnSpPr>
        <p:spPr>
          <a:xfrm rot="10800000" flipH="1" flipV="1">
            <a:off x="1864253" y="2367160"/>
            <a:ext cx="32747" cy="3893904"/>
          </a:xfrm>
          <a:prstGeom prst="bentConnector3">
            <a:avLst>
              <a:gd name="adj1" fmla="val -2012111"/>
            </a:avLst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07" name="TextBox 106">
            <a:extLst>
              <a:ext uri="{FF2B5EF4-FFF2-40B4-BE49-F238E27FC236}">
                <a16:creationId xmlns:a16="http://schemas.microsoft.com/office/drawing/2014/main" id="{6529785C-FFB8-4C87-A6C4-43EFE4D942A1}"/>
              </a:ext>
            </a:extLst>
          </p:cNvPr>
          <p:cNvSpPr txBox="1"/>
          <p:nvPr/>
        </p:nvSpPr>
        <p:spPr>
          <a:xfrm>
            <a:off x="849115" y="3582289"/>
            <a:ext cx="98763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000" dirty="0"/>
              <a:t>3.1 Stealthy Substation Attack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E3F3B3A9-AA50-4394-8675-63EB55A48B1A}"/>
              </a:ext>
            </a:extLst>
          </p:cNvPr>
          <p:cNvSpPr txBox="1"/>
          <p:nvPr/>
        </p:nvSpPr>
        <p:spPr>
          <a:xfrm>
            <a:off x="2592480" y="4764009"/>
            <a:ext cx="36309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000" dirty="0"/>
              <a:t>3.2 Create unstable load feed back </a:t>
            </a:r>
            <a:r>
              <a:rPr lang="en-SG" sz="1000" dirty="0" err="1"/>
              <a:t>cmd</a:t>
            </a:r>
            <a:r>
              <a:rPr lang="en-SG" sz="1000" dirty="0"/>
              <a:t> from substation module</a:t>
            </a:r>
          </a:p>
        </p:txBody>
      </p:sp>
      <p:cxnSp>
        <p:nvCxnSpPr>
          <p:cNvPr id="1052" name="Connector: Elbow 1051">
            <a:extLst>
              <a:ext uri="{FF2B5EF4-FFF2-40B4-BE49-F238E27FC236}">
                <a16:creationId xmlns:a16="http://schemas.microsoft.com/office/drawing/2014/main" id="{9B4BE4F2-52C0-41C4-9A5B-84A82AAECD7A}"/>
              </a:ext>
            </a:extLst>
          </p:cNvPr>
          <p:cNvCxnSpPr/>
          <p:nvPr/>
        </p:nvCxnSpPr>
        <p:spPr>
          <a:xfrm flipV="1">
            <a:off x="2549052" y="4775509"/>
            <a:ext cx="3827178" cy="360879"/>
          </a:xfrm>
          <a:prstGeom prst="bentConnector3">
            <a:avLst>
              <a:gd name="adj1" fmla="val 107"/>
            </a:avLst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26769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Rectangle 133">
            <a:extLst>
              <a:ext uri="{FF2B5EF4-FFF2-40B4-BE49-F238E27FC236}">
                <a16:creationId xmlns:a16="http://schemas.microsoft.com/office/drawing/2014/main" id="{9E9A8618-64B2-485F-BF73-95ABD1BE6436}"/>
              </a:ext>
            </a:extLst>
          </p:cNvPr>
          <p:cNvSpPr/>
          <p:nvPr/>
        </p:nvSpPr>
        <p:spPr>
          <a:xfrm>
            <a:off x="8305826" y="917273"/>
            <a:ext cx="3483720" cy="5222437"/>
          </a:xfrm>
          <a:prstGeom prst="rec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10C0B446-8685-450E-8331-6B0EE237D0E5}"/>
              </a:ext>
            </a:extLst>
          </p:cNvPr>
          <p:cNvSpPr/>
          <p:nvPr/>
        </p:nvSpPr>
        <p:spPr>
          <a:xfrm>
            <a:off x="1182780" y="2823199"/>
            <a:ext cx="1118087" cy="881304"/>
          </a:xfrm>
          <a:prstGeom prst="rec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BEB2924-E3C2-4BEF-9AA7-03D3992431D3}"/>
              </a:ext>
            </a:extLst>
          </p:cNvPr>
          <p:cNvSpPr/>
          <p:nvPr/>
        </p:nvSpPr>
        <p:spPr>
          <a:xfrm>
            <a:off x="2977615" y="2999385"/>
            <a:ext cx="1290855" cy="533148"/>
          </a:xfrm>
          <a:prstGeom prst="rec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8BE7C8-B4E8-446C-9605-0E6C727B35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0414" y="3104726"/>
            <a:ext cx="1055816" cy="3770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AEF9397-3FBC-419A-8FAF-5EF4072107AB}"/>
              </a:ext>
            </a:extLst>
          </p:cNvPr>
          <p:cNvSpPr txBox="1"/>
          <p:nvPr/>
        </p:nvSpPr>
        <p:spPr>
          <a:xfrm>
            <a:off x="2967562" y="2878217"/>
            <a:ext cx="443083" cy="22659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lIns="36000" tIns="36000" rIns="36000" bIns="36000" rtlCol="0">
            <a:noAutofit/>
          </a:bodyPr>
          <a:lstStyle/>
          <a:p>
            <a:r>
              <a:rPr lang="en-SG" sz="1000" b="1" dirty="0"/>
              <a:t>Router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603EB80-BB7F-4C57-9281-C056651446D1}"/>
              </a:ext>
            </a:extLst>
          </p:cNvPr>
          <p:cNvSpPr/>
          <p:nvPr/>
        </p:nvSpPr>
        <p:spPr>
          <a:xfrm>
            <a:off x="1863357" y="1092553"/>
            <a:ext cx="1215482" cy="915721"/>
          </a:xfrm>
          <a:prstGeom prst="rec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2AC29C8-7986-4190-8D2E-A612A8CD0B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0149" y="1212090"/>
            <a:ext cx="707767" cy="540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70AF36F-947F-411F-8E0E-69ABEA010372}"/>
              </a:ext>
            </a:extLst>
          </p:cNvPr>
          <p:cNvSpPr txBox="1"/>
          <p:nvPr/>
        </p:nvSpPr>
        <p:spPr>
          <a:xfrm>
            <a:off x="1861902" y="986727"/>
            <a:ext cx="997857" cy="22659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lIns="36000" tIns="36000" rIns="36000" bIns="36000" rtlCol="0">
            <a:noAutofit/>
          </a:bodyPr>
          <a:lstStyle/>
          <a:p>
            <a:r>
              <a:rPr lang="en-SG" sz="1000" b="1" dirty="0"/>
              <a:t> orchestrator PC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131F420-0314-4268-B859-810DF4B2C17C}"/>
              </a:ext>
            </a:extLst>
          </p:cNvPr>
          <p:cNvSpPr txBox="1"/>
          <p:nvPr/>
        </p:nvSpPr>
        <p:spPr>
          <a:xfrm>
            <a:off x="1828258" y="1776561"/>
            <a:ext cx="12154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000" dirty="0"/>
              <a:t>IP</a:t>
            </a:r>
            <a:r>
              <a:rPr lang="en-SG" sz="1000"/>
              <a:t>: 192.168.10.90</a:t>
            </a:r>
            <a:endParaRPr lang="en-SG" sz="10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9761B30-72F7-4D3C-90E8-CE15FBF6630D}"/>
              </a:ext>
            </a:extLst>
          </p:cNvPr>
          <p:cNvSpPr/>
          <p:nvPr/>
        </p:nvSpPr>
        <p:spPr>
          <a:xfrm>
            <a:off x="3307706" y="1085083"/>
            <a:ext cx="1215482" cy="915721"/>
          </a:xfrm>
          <a:prstGeom prst="rec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54887CD-43AB-44D3-BB15-5D7BF29C14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4498" y="1204620"/>
            <a:ext cx="707767" cy="540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141C651-0646-4DF0-B946-E3B52918F929}"/>
              </a:ext>
            </a:extLst>
          </p:cNvPr>
          <p:cNvSpPr txBox="1"/>
          <p:nvPr/>
        </p:nvSpPr>
        <p:spPr>
          <a:xfrm>
            <a:off x="3306251" y="979257"/>
            <a:ext cx="997857" cy="22659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lIns="36000" tIns="36000" rIns="36000" bIns="36000" rtlCol="0">
            <a:noAutofit/>
          </a:bodyPr>
          <a:lstStyle/>
          <a:p>
            <a:r>
              <a:rPr lang="en-SG" sz="1000" b="1" dirty="0"/>
              <a:t>SCADA PC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894BD63-ECCD-463E-87C6-9100029DFD2A}"/>
              </a:ext>
            </a:extLst>
          </p:cNvPr>
          <p:cNvSpPr txBox="1"/>
          <p:nvPr/>
        </p:nvSpPr>
        <p:spPr>
          <a:xfrm>
            <a:off x="3272607" y="1769091"/>
            <a:ext cx="12154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000" dirty="0"/>
              <a:t>IP: 192.168.10.21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4533718-380C-4AC0-BC46-122AE1CE735F}"/>
              </a:ext>
            </a:extLst>
          </p:cNvPr>
          <p:cNvSpPr/>
          <p:nvPr/>
        </p:nvSpPr>
        <p:spPr>
          <a:xfrm>
            <a:off x="5271835" y="1048817"/>
            <a:ext cx="1215482" cy="915721"/>
          </a:xfrm>
          <a:prstGeom prst="rec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 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EF36C6A-45CC-451A-952E-ED83D5C999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8627" y="1168354"/>
            <a:ext cx="707767" cy="5400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08FFA48-AAA4-46AF-9D2F-C1B5A91D5E45}"/>
              </a:ext>
            </a:extLst>
          </p:cNvPr>
          <p:cNvSpPr txBox="1"/>
          <p:nvPr/>
        </p:nvSpPr>
        <p:spPr>
          <a:xfrm>
            <a:off x="5270380" y="942991"/>
            <a:ext cx="997857" cy="22659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lIns="36000" tIns="36000" rIns="36000" bIns="36000" rtlCol="0">
            <a:noAutofit/>
          </a:bodyPr>
          <a:lstStyle/>
          <a:p>
            <a:r>
              <a:rPr lang="en-SG" sz="1000" b="1" dirty="0"/>
              <a:t>Technical PC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C720EA8-954F-4A07-9A7A-0867B5EE14CC}"/>
              </a:ext>
            </a:extLst>
          </p:cNvPr>
          <p:cNvSpPr txBox="1"/>
          <p:nvPr/>
        </p:nvSpPr>
        <p:spPr>
          <a:xfrm>
            <a:off x="5236736" y="1732825"/>
            <a:ext cx="12154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000" dirty="0"/>
              <a:t>IP: 192.168.10.251</a:t>
            </a:r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AF0E92A6-ED3C-4BBD-BE34-3E6B78723482}"/>
              </a:ext>
            </a:extLst>
          </p:cNvPr>
          <p:cNvCxnSpPr>
            <a:cxnSpLocks/>
            <a:stCxn id="10" idx="2"/>
            <a:endCxn id="4" idx="0"/>
          </p:cNvCxnSpPr>
          <p:nvPr/>
        </p:nvCxnSpPr>
        <p:spPr>
          <a:xfrm rot="16200000" flipH="1">
            <a:off x="2541220" y="1917561"/>
            <a:ext cx="976603" cy="118704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D0A3EFAA-9C97-4A69-815B-E81D3F5BBE8E}"/>
              </a:ext>
            </a:extLst>
          </p:cNvPr>
          <p:cNvCxnSpPr>
            <a:cxnSpLocks/>
            <a:stCxn id="18" idx="2"/>
          </p:cNvCxnSpPr>
          <p:nvPr/>
        </p:nvCxnSpPr>
        <p:spPr>
          <a:xfrm rot="5400000">
            <a:off x="4528075" y="1750000"/>
            <a:ext cx="1087357" cy="154544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D4EF033-A885-4E31-9FF9-90664C16D901}"/>
              </a:ext>
            </a:extLst>
          </p:cNvPr>
          <p:cNvCxnSpPr>
            <a:stCxn id="14" idx="2"/>
          </p:cNvCxnSpPr>
          <p:nvPr/>
        </p:nvCxnSpPr>
        <p:spPr>
          <a:xfrm flipH="1">
            <a:off x="3870664" y="2015312"/>
            <a:ext cx="9684" cy="9840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C6990789-3DBA-4BEC-998C-7FFB929B7B76}"/>
              </a:ext>
            </a:extLst>
          </p:cNvPr>
          <p:cNvSpPr/>
          <p:nvPr/>
        </p:nvSpPr>
        <p:spPr>
          <a:xfrm>
            <a:off x="5236736" y="5259910"/>
            <a:ext cx="1549031" cy="1310327"/>
          </a:xfrm>
          <a:prstGeom prst="rec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500B247-1130-480A-93BC-AD211E400A0C}"/>
              </a:ext>
            </a:extLst>
          </p:cNvPr>
          <p:cNvSpPr txBox="1"/>
          <p:nvPr/>
        </p:nvSpPr>
        <p:spPr>
          <a:xfrm>
            <a:off x="5235281" y="5154085"/>
            <a:ext cx="1215127" cy="39347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lIns="36000" tIns="36000" rIns="36000" bIns="36000" rtlCol="0">
            <a:noAutofit/>
          </a:bodyPr>
          <a:lstStyle/>
          <a:p>
            <a:r>
              <a:rPr lang="en-SG" sz="1000" b="1" dirty="0"/>
              <a:t>Generator 3D Module</a:t>
            </a:r>
          </a:p>
        </p:txBody>
      </p:sp>
      <p:pic>
        <p:nvPicPr>
          <p:cNvPr id="37" name="Picture 36" descr="A picture containing text, indoor, wall, set&#10;&#10;Description automatically generated">
            <a:extLst>
              <a:ext uri="{FF2B5EF4-FFF2-40B4-BE49-F238E27FC236}">
                <a16:creationId xmlns:a16="http://schemas.microsoft.com/office/drawing/2014/main" id="{F68AF39C-88CE-4334-BB33-2329A06E4B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2389" y="5653380"/>
            <a:ext cx="1319883" cy="778731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BFB1A91A-9E10-4C4C-9B4F-D1103596F7D8}"/>
              </a:ext>
            </a:extLst>
          </p:cNvPr>
          <p:cNvSpPr/>
          <p:nvPr/>
        </p:nvSpPr>
        <p:spPr>
          <a:xfrm>
            <a:off x="3375954" y="5365735"/>
            <a:ext cx="1213672" cy="1087357"/>
          </a:xfrm>
          <a:prstGeom prst="rec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297B3EF-6EBD-459F-8217-1281597560F1}"/>
              </a:ext>
            </a:extLst>
          </p:cNvPr>
          <p:cNvSpPr txBox="1"/>
          <p:nvPr/>
        </p:nvSpPr>
        <p:spPr>
          <a:xfrm>
            <a:off x="3374498" y="5259910"/>
            <a:ext cx="1215127" cy="39347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lIns="36000" tIns="36000" rIns="36000" bIns="36000" rtlCol="0">
            <a:noAutofit/>
          </a:bodyPr>
          <a:lstStyle/>
          <a:p>
            <a:r>
              <a:rPr lang="en-SG" sz="1000" b="1" dirty="0"/>
              <a:t>Generator Controller (Raspberry PI)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78D8ABE-C496-43B7-BEB5-5E30E04F9D9D}"/>
              </a:ext>
            </a:extLst>
          </p:cNvPr>
          <p:cNvSpPr txBox="1"/>
          <p:nvPr/>
        </p:nvSpPr>
        <p:spPr>
          <a:xfrm>
            <a:off x="3330010" y="6206871"/>
            <a:ext cx="12151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000" dirty="0"/>
              <a:t>IP: 192.168.10.244</a:t>
            </a:r>
          </a:p>
        </p:txBody>
      </p:sp>
      <p:pic>
        <p:nvPicPr>
          <p:cNvPr id="41" name="Picture 2" descr="Raspberry Pi Icons - Download Free Vector Icons | Noun Project">
            <a:extLst>
              <a:ext uri="{FF2B5EF4-FFF2-40B4-BE49-F238E27FC236}">
                <a16:creationId xmlns:a16="http://schemas.microsoft.com/office/drawing/2014/main" id="{90DF9AC7-3BA1-4E04-960E-24378B8F87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1647" y="5715834"/>
            <a:ext cx="460458" cy="460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46F0CEDC-80B9-467C-B2C4-892D438C16E4}"/>
              </a:ext>
            </a:extLst>
          </p:cNvPr>
          <p:cNvCxnSpPr>
            <a:stCxn id="38" idx="3"/>
            <a:endCxn id="35" idx="1"/>
          </p:cNvCxnSpPr>
          <p:nvPr/>
        </p:nvCxnSpPr>
        <p:spPr>
          <a:xfrm>
            <a:off x="4589626" y="5909414"/>
            <a:ext cx="647110" cy="56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7A6F9940-B105-4FF1-B3F8-6E01BE872A62}"/>
              </a:ext>
            </a:extLst>
          </p:cNvPr>
          <p:cNvCxnSpPr>
            <a:cxnSpLocks/>
            <a:stCxn id="4" idx="2"/>
            <a:endCxn id="39" idx="0"/>
          </p:cNvCxnSpPr>
          <p:nvPr/>
        </p:nvCxnSpPr>
        <p:spPr>
          <a:xfrm rot="16200000" flipH="1">
            <a:off x="2938864" y="4216711"/>
            <a:ext cx="1727377" cy="35901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17937939-F4DF-44E9-A9FA-672B022501E9}"/>
              </a:ext>
            </a:extLst>
          </p:cNvPr>
          <p:cNvSpPr/>
          <p:nvPr/>
        </p:nvSpPr>
        <p:spPr>
          <a:xfrm>
            <a:off x="1522039" y="5476486"/>
            <a:ext cx="1445523" cy="976605"/>
          </a:xfrm>
          <a:prstGeom prst="rec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68D372B-9420-4B13-AE4F-5B76E34AD54E}"/>
              </a:ext>
            </a:extLst>
          </p:cNvPr>
          <p:cNvSpPr txBox="1"/>
          <p:nvPr/>
        </p:nvSpPr>
        <p:spPr>
          <a:xfrm>
            <a:off x="1522038" y="5232923"/>
            <a:ext cx="1187046" cy="39347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lIns="36000" tIns="36000" rIns="36000" bIns="36000" rtlCol="0">
            <a:noAutofit/>
          </a:bodyPr>
          <a:lstStyle/>
          <a:p>
            <a:r>
              <a:rPr lang="en-SG" sz="1000" b="1" dirty="0"/>
              <a:t>Attack device </a:t>
            </a:r>
          </a:p>
          <a:p>
            <a:r>
              <a:rPr lang="en-SG" sz="1000" b="1" dirty="0"/>
              <a:t>(Raspberry PI)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4D80668-8B44-4C7F-B994-3DA2AD37D71F}"/>
              </a:ext>
            </a:extLst>
          </p:cNvPr>
          <p:cNvSpPr txBox="1"/>
          <p:nvPr/>
        </p:nvSpPr>
        <p:spPr>
          <a:xfrm>
            <a:off x="1555419" y="6206871"/>
            <a:ext cx="12154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000" dirty="0"/>
              <a:t>IP: 192.168.10.91</a:t>
            </a:r>
          </a:p>
        </p:txBody>
      </p:sp>
      <p:pic>
        <p:nvPicPr>
          <p:cNvPr id="50" name="Picture 2" descr="Raspberry Pi Icons - Download Free Vector Icons | Noun Project">
            <a:extLst>
              <a:ext uri="{FF2B5EF4-FFF2-40B4-BE49-F238E27FC236}">
                <a16:creationId xmlns:a16="http://schemas.microsoft.com/office/drawing/2014/main" id="{0A374D0D-3C2B-413E-8A4F-331AE5F9B5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0987" y="5679117"/>
            <a:ext cx="460593" cy="460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9B71D000-87BA-4DF1-A2FF-52A1C5242FA8}"/>
              </a:ext>
            </a:extLst>
          </p:cNvPr>
          <p:cNvCxnSpPr>
            <a:cxnSpLocks/>
            <a:stCxn id="48" idx="0"/>
          </p:cNvCxnSpPr>
          <p:nvPr/>
        </p:nvCxnSpPr>
        <p:spPr>
          <a:xfrm rot="5400000" flipH="1" flipV="1">
            <a:off x="1875903" y="3772191"/>
            <a:ext cx="1700391" cy="122107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Free Firewall Icon of Glyph style - Available in SVG, PNG, EPS, AI &amp;amp; Icon  fonts">
            <a:extLst>
              <a:ext uri="{FF2B5EF4-FFF2-40B4-BE49-F238E27FC236}">
                <a16:creationId xmlns:a16="http://schemas.microsoft.com/office/drawing/2014/main" id="{762591A7-DC2A-450E-9673-7E9E598578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405" y="3021952"/>
            <a:ext cx="716132" cy="716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D4061E5C-5D3A-4CD5-BCFE-DE8BC7643222}"/>
              </a:ext>
            </a:extLst>
          </p:cNvPr>
          <p:cNvSpPr txBox="1"/>
          <p:nvPr/>
        </p:nvSpPr>
        <p:spPr>
          <a:xfrm>
            <a:off x="1185104" y="2727235"/>
            <a:ext cx="837433" cy="22755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lIns="36000" tIns="36000" rIns="36000" bIns="36000" rtlCol="0">
            <a:noAutofit/>
          </a:bodyPr>
          <a:lstStyle/>
          <a:p>
            <a:r>
              <a:rPr lang="en-SG" sz="1000" b="1" dirty="0"/>
              <a:t>Firewall</a:t>
            </a: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5370C1D4-D70B-49DA-B883-363B1779FC9C}"/>
              </a:ext>
            </a:extLst>
          </p:cNvPr>
          <p:cNvCxnSpPr>
            <a:cxnSpLocks/>
            <a:stCxn id="55" idx="3"/>
            <a:endCxn id="4" idx="1"/>
          </p:cNvCxnSpPr>
          <p:nvPr/>
        </p:nvCxnSpPr>
        <p:spPr>
          <a:xfrm>
            <a:off x="2300867" y="3263851"/>
            <a:ext cx="676748" cy="21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D2DF2FF7-86BD-4F56-8E99-91434439EA67}"/>
              </a:ext>
            </a:extLst>
          </p:cNvPr>
          <p:cNvSpPr txBox="1"/>
          <p:nvPr/>
        </p:nvSpPr>
        <p:spPr>
          <a:xfrm>
            <a:off x="3332256" y="3362422"/>
            <a:ext cx="12154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000" dirty="0"/>
              <a:t>IP: 192.168.10.1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91A5EFD3-90D2-4631-805A-E4D2B1E7B3EE}"/>
              </a:ext>
            </a:extLst>
          </p:cNvPr>
          <p:cNvSpPr/>
          <p:nvPr/>
        </p:nvSpPr>
        <p:spPr>
          <a:xfrm>
            <a:off x="6992439" y="1969162"/>
            <a:ext cx="1058180" cy="1002592"/>
          </a:xfrm>
          <a:prstGeom prst="rec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FC79D36-AADA-4991-BDCA-23DE2F08539C}"/>
              </a:ext>
            </a:extLst>
          </p:cNvPr>
          <p:cNvSpPr txBox="1"/>
          <p:nvPr/>
        </p:nvSpPr>
        <p:spPr>
          <a:xfrm>
            <a:off x="6982385" y="1847994"/>
            <a:ext cx="941147" cy="22659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lIns="36000" tIns="36000" rIns="36000" bIns="36000" rtlCol="0">
            <a:noAutofit/>
          </a:bodyPr>
          <a:lstStyle/>
          <a:p>
            <a:r>
              <a:rPr lang="en-SG" sz="1000" b="1" dirty="0"/>
              <a:t>PLC 2 [S7-1200]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399F9117-BBE9-4460-ADE8-DF3823F17279}"/>
              </a:ext>
            </a:extLst>
          </p:cNvPr>
          <p:cNvSpPr txBox="1"/>
          <p:nvPr/>
        </p:nvSpPr>
        <p:spPr>
          <a:xfrm>
            <a:off x="6982385" y="2720160"/>
            <a:ext cx="12154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000" dirty="0"/>
              <a:t>IP: 192.168.10.73</a:t>
            </a:r>
          </a:p>
        </p:txBody>
      </p:sp>
      <p:pic>
        <p:nvPicPr>
          <p:cNvPr id="1028" name="Picture 4" descr="PLC Trainer APK 2.3.0 - download free apk from APKSum">
            <a:extLst>
              <a:ext uri="{FF2B5EF4-FFF2-40B4-BE49-F238E27FC236}">
                <a16:creationId xmlns:a16="http://schemas.microsoft.com/office/drawing/2014/main" id="{89333BCA-571F-4DE9-BFCA-9625BD0EAA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5864" y="2184913"/>
            <a:ext cx="548030" cy="548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FB6B318E-3AD5-431F-A587-D5056911DDFB}"/>
              </a:ext>
            </a:extLst>
          </p:cNvPr>
          <p:cNvCxnSpPr>
            <a:cxnSpLocks/>
          </p:cNvCxnSpPr>
          <p:nvPr/>
        </p:nvCxnSpPr>
        <p:spPr>
          <a:xfrm>
            <a:off x="8050619" y="2074585"/>
            <a:ext cx="4533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Rectangle 73">
            <a:extLst>
              <a:ext uri="{FF2B5EF4-FFF2-40B4-BE49-F238E27FC236}">
                <a16:creationId xmlns:a16="http://schemas.microsoft.com/office/drawing/2014/main" id="{2DC6C20B-CC39-4AF0-A5B7-EC4D56A2E7D7}"/>
              </a:ext>
            </a:extLst>
          </p:cNvPr>
          <p:cNvSpPr/>
          <p:nvPr/>
        </p:nvSpPr>
        <p:spPr>
          <a:xfrm>
            <a:off x="6984600" y="3263851"/>
            <a:ext cx="1058180" cy="1002592"/>
          </a:xfrm>
          <a:prstGeom prst="rec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1A9C5453-5D65-4827-9C26-877D9FF20565}"/>
              </a:ext>
            </a:extLst>
          </p:cNvPr>
          <p:cNvSpPr txBox="1"/>
          <p:nvPr/>
        </p:nvSpPr>
        <p:spPr>
          <a:xfrm>
            <a:off x="6974546" y="3142683"/>
            <a:ext cx="948986" cy="22659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lIns="36000" tIns="36000" rIns="36000" bIns="36000" rtlCol="0">
            <a:noAutofit/>
          </a:bodyPr>
          <a:lstStyle/>
          <a:p>
            <a:r>
              <a:rPr lang="en-SG" sz="1000" b="1" dirty="0"/>
              <a:t>PLC 1 [M221]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2A6297C9-41EE-45B8-AD03-715E910BF35F}"/>
              </a:ext>
            </a:extLst>
          </p:cNvPr>
          <p:cNvSpPr txBox="1"/>
          <p:nvPr/>
        </p:nvSpPr>
        <p:spPr>
          <a:xfrm>
            <a:off x="6974546" y="4014849"/>
            <a:ext cx="12154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000" dirty="0"/>
              <a:t>IP: 192.168.10.72</a:t>
            </a:r>
          </a:p>
        </p:txBody>
      </p:sp>
      <p:pic>
        <p:nvPicPr>
          <p:cNvPr id="77" name="Picture 4" descr="PLC Trainer APK 2.3.0 - download free apk from APKSum">
            <a:extLst>
              <a:ext uri="{FF2B5EF4-FFF2-40B4-BE49-F238E27FC236}">
                <a16:creationId xmlns:a16="http://schemas.microsoft.com/office/drawing/2014/main" id="{154F4092-1769-497C-A1A2-B7412578C7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8025" y="3479602"/>
            <a:ext cx="548030" cy="548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9" name="Rectangle 78">
            <a:extLst>
              <a:ext uri="{FF2B5EF4-FFF2-40B4-BE49-F238E27FC236}">
                <a16:creationId xmlns:a16="http://schemas.microsoft.com/office/drawing/2014/main" id="{103E53C5-85A2-4926-9CEB-02B21BC48307}"/>
              </a:ext>
            </a:extLst>
          </p:cNvPr>
          <p:cNvSpPr/>
          <p:nvPr/>
        </p:nvSpPr>
        <p:spPr>
          <a:xfrm>
            <a:off x="6984600" y="4623801"/>
            <a:ext cx="1058180" cy="1002592"/>
          </a:xfrm>
          <a:prstGeom prst="rec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1F1D0025-5E86-4C8D-AF78-40A3493E7406}"/>
              </a:ext>
            </a:extLst>
          </p:cNvPr>
          <p:cNvSpPr txBox="1"/>
          <p:nvPr/>
        </p:nvSpPr>
        <p:spPr>
          <a:xfrm>
            <a:off x="6974546" y="4502633"/>
            <a:ext cx="888775" cy="22659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lIns="36000" tIns="36000" rIns="36000" bIns="36000" rtlCol="0">
            <a:noAutofit/>
          </a:bodyPr>
          <a:lstStyle/>
          <a:p>
            <a:r>
              <a:rPr lang="en-SG" sz="1000" b="1" dirty="0"/>
              <a:t>PLC 3 [M221]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C24EB8B3-6C09-4CEF-BECF-AFB68E089AFC}"/>
              </a:ext>
            </a:extLst>
          </p:cNvPr>
          <p:cNvSpPr txBox="1"/>
          <p:nvPr/>
        </p:nvSpPr>
        <p:spPr>
          <a:xfrm>
            <a:off x="6974546" y="5374799"/>
            <a:ext cx="12154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000" dirty="0"/>
              <a:t>IP: 192.168.10.71</a:t>
            </a:r>
          </a:p>
        </p:txBody>
      </p:sp>
      <p:pic>
        <p:nvPicPr>
          <p:cNvPr id="82" name="Picture 4" descr="PLC Trainer APK 2.3.0 - download free apk from APKSum">
            <a:extLst>
              <a:ext uri="{FF2B5EF4-FFF2-40B4-BE49-F238E27FC236}">
                <a16:creationId xmlns:a16="http://schemas.microsoft.com/office/drawing/2014/main" id="{79B3E644-8C22-429F-A343-D4C7460E66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8025" y="4839552"/>
            <a:ext cx="548030" cy="548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5E2B6B88-E059-49B2-9D51-49922E6A6150}"/>
              </a:ext>
            </a:extLst>
          </p:cNvPr>
          <p:cNvSpPr txBox="1"/>
          <p:nvPr/>
        </p:nvSpPr>
        <p:spPr>
          <a:xfrm>
            <a:off x="8482766" y="1943780"/>
            <a:ext cx="125206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100" dirty="0">
                <a:effectLst/>
                <a:latin typeface="Calibri" panose="020F0502020204030204" pitchFamily="34" charset="0"/>
                <a:ea typeface="DengXian" panose="02010600030101010101" pitchFamily="2" charset="-122"/>
              </a:rPr>
              <a:t>Station + sensor</a:t>
            </a:r>
            <a:endParaRPr lang="en-SG" sz="1100" dirty="0"/>
          </a:p>
        </p:txBody>
      </p: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A7EFDB96-B879-4E10-A29A-B187F00D3CEE}"/>
              </a:ext>
            </a:extLst>
          </p:cNvPr>
          <p:cNvCxnSpPr>
            <a:cxnSpLocks/>
          </p:cNvCxnSpPr>
          <p:nvPr/>
        </p:nvCxnSpPr>
        <p:spPr>
          <a:xfrm>
            <a:off x="8063949" y="2256220"/>
            <a:ext cx="4533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F406C28E-FD29-4430-8F9F-46D88C08D779}"/>
              </a:ext>
            </a:extLst>
          </p:cNvPr>
          <p:cNvSpPr txBox="1"/>
          <p:nvPr/>
        </p:nvSpPr>
        <p:spPr>
          <a:xfrm>
            <a:off x="8496095" y="2125415"/>
            <a:ext cx="13847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100" dirty="0">
                <a:latin typeface="Calibri" panose="020F0502020204030204" pitchFamily="34" charset="0"/>
                <a:ea typeface="DengXian" panose="02010600030101010101" pitchFamily="2" charset="-122"/>
              </a:rPr>
              <a:t>L</a:t>
            </a:r>
            <a:r>
              <a:rPr lang="en-SG" sz="1100" dirty="0">
                <a:effectLst/>
                <a:latin typeface="Calibri" panose="020F0502020204030204" pitchFamily="34" charset="0"/>
                <a:ea typeface="DengXian" panose="02010600030101010101" pitchFamily="2" charset="-122"/>
              </a:rPr>
              <a:t>evel crossing power</a:t>
            </a:r>
            <a:endParaRPr lang="en-SG" sz="1100" dirty="0"/>
          </a:p>
        </p:txBody>
      </p: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3E77239C-C757-4639-B79E-96D40EEAF5E5}"/>
              </a:ext>
            </a:extLst>
          </p:cNvPr>
          <p:cNvCxnSpPr>
            <a:cxnSpLocks/>
          </p:cNvCxnSpPr>
          <p:nvPr/>
        </p:nvCxnSpPr>
        <p:spPr>
          <a:xfrm>
            <a:off x="8050620" y="2451944"/>
            <a:ext cx="4533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08C822C9-8035-4692-8B1A-82DA7EDEBC24}"/>
              </a:ext>
            </a:extLst>
          </p:cNvPr>
          <p:cNvSpPr txBox="1"/>
          <p:nvPr/>
        </p:nvSpPr>
        <p:spPr>
          <a:xfrm>
            <a:off x="8482766" y="2321139"/>
            <a:ext cx="13847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100" dirty="0">
                <a:effectLst/>
                <a:latin typeface="Calibri" panose="020F0502020204030204" pitchFamily="34" charset="0"/>
                <a:ea typeface="DengXian" panose="02010600030101010101" pitchFamily="2" charset="-122"/>
              </a:rPr>
              <a:t>Resident LED</a:t>
            </a:r>
            <a:endParaRPr lang="en-SG" sz="1100" dirty="0"/>
          </a:p>
        </p:txBody>
      </p: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CC9D8685-5993-448A-B266-43A511B596B7}"/>
              </a:ext>
            </a:extLst>
          </p:cNvPr>
          <p:cNvCxnSpPr>
            <a:cxnSpLocks/>
          </p:cNvCxnSpPr>
          <p:nvPr/>
        </p:nvCxnSpPr>
        <p:spPr>
          <a:xfrm>
            <a:off x="8060973" y="2639856"/>
            <a:ext cx="4533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630CEF49-89CD-49B0-BA34-7C4EECD3205D}"/>
              </a:ext>
            </a:extLst>
          </p:cNvPr>
          <p:cNvSpPr txBox="1"/>
          <p:nvPr/>
        </p:nvSpPr>
        <p:spPr>
          <a:xfrm>
            <a:off x="8493118" y="2509051"/>
            <a:ext cx="23110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Calibri" panose="020F0502020204030204" pitchFamily="34" charset="0"/>
                <a:ea typeface="DengXian" panose="02010600030101010101" pitchFamily="2" charset="-122"/>
              </a:rPr>
              <a:t>G</a:t>
            </a:r>
            <a:r>
              <a:rPr lang="en-US" sz="1100" dirty="0">
                <a:effectLst/>
                <a:latin typeface="Calibri" panose="020F0502020204030204" pitchFamily="34" charset="0"/>
                <a:ea typeface="DengXian" panose="02010600030101010101" pitchFamily="2" charset="-122"/>
              </a:rPr>
              <a:t>enerator Moto speed control idx0</a:t>
            </a:r>
            <a:endParaRPr lang="en-SG" sz="1100" dirty="0"/>
          </a:p>
        </p:txBody>
      </p: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69B9EB05-52A8-4613-8FC4-BC383794BF85}"/>
              </a:ext>
            </a:extLst>
          </p:cNvPr>
          <p:cNvCxnSpPr>
            <a:cxnSpLocks/>
          </p:cNvCxnSpPr>
          <p:nvPr/>
        </p:nvCxnSpPr>
        <p:spPr>
          <a:xfrm>
            <a:off x="8071328" y="2863280"/>
            <a:ext cx="4533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EF36458A-B361-4FC4-89EB-6286F5984211}"/>
              </a:ext>
            </a:extLst>
          </p:cNvPr>
          <p:cNvSpPr txBox="1"/>
          <p:nvPr/>
        </p:nvSpPr>
        <p:spPr>
          <a:xfrm>
            <a:off x="8503473" y="2732475"/>
            <a:ext cx="221673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Calibri" panose="020F0502020204030204" pitchFamily="34" charset="0"/>
                <a:ea typeface="DengXian" panose="02010600030101010101" pitchFamily="2" charset="-122"/>
              </a:rPr>
              <a:t>G</a:t>
            </a:r>
            <a:r>
              <a:rPr lang="en-US" sz="1100" dirty="0">
                <a:effectLst/>
                <a:latin typeface="Calibri" panose="020F0502020204030204" pitchFamily="34" charset="0"/>
                <a:ea typeface="DengXian" panose="02010600030101010101" pitchFamily="2" charset="-122"/>
              </a:rPr>
              <a:t>enerator Moto speed control idx1</a:t>
            </a:r>
            <a:endParaRPr lang="en-SG" sz="1100" dirty="0"/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B9BD83C8-6DBD-436D-A0CB-95129AC39071}"/>
              </a:ext>
            </a:extLst>
          </p:cNvPr>
          <p:cNvCxnSpPr>
            <a:cxnSpLocks/>
          </p:cNvCxnSpPr>
          <p:nvPr/>
        </p:nvCxnSpPr>
        <p:spPr>
          <a:xfrm>
            <a:off x="8079168" y="3325107"/>
            <a:ext cx="4533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>
            <a:extLst>
              <a:ext uri="{FF2B5EF4-FFF2-40B4-BE49-F238E27FC236}">
                <a16:creationId xmlns:a16="http://schemas.microsoft.com/office/drawing/2014/main" id="{DD77DF4E-10F5-454C-8AFA-11A36ACFDA26}"/>
              </a:ext>
            </a:extLst>
          </p:cNvPr>
          <p:cNvSpPr txBox="1"/>
          <p:nvPr/>
        </p:nvSpPr>
        <p:spPr>
          <a:xfrm>
            <a:off x="8511315" y="3194302"/>
            <a:ext cx="125206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100" dirty="0">
                <a:effectLst/>
                <a:latin typeface="Calibri" panose="020F0502020204030204" pitchFamily="34" charset="0"/>
                <a:ea typeface="DengXian" panose="02010600030101010101" pitchFamily="2" charset="-122"/>
              </a:rPr>
              <a:t>Airport LED.</a:t>
            </a:r>
            <a:endParaRPr lang="en-SG" sz="1100" dirty="0"/>
          </a:p>
        </p:txBody>
      </p: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FE416F60-C98C-41EF-B7F5-4FCBEB511A6C}"/>
              </a:ext>
            </a:extLst>
          </p:cNvPr>
          <p:cNvCxnSpPr>
            <a:cxnSpLocks/>
          </p:cNvCxnSpPr>
          <p:nvPr/>
        </p:nvCxnSpPr>
        <p:spPr>
          <a:xfrm>
            <a:off x="8092498" y="3506742"/>
            <a:ext cx="4533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E58B9487-33C3-487E-A4D2-73487A28AAE6}"/>
              </a:ext>
            </a:extLst>
          </p:cNvPr>
          <p:cNvSpPr txBox="1"/>
          <p:nvPr/>
        </p:nvSpPr>
        <p:spPr>
          <a:xfrm>
            <a:off x="8524644" y="3375937"/>
            <a:ext cx="13847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100" dirty="0">
                <a:effectLst/>
                <a:latin typeface="Calibri" panose="020F0502020204030204" pitchFamily="34" charset="0"/>
                <a:ea typeface="DengXian" panose="02010600030101010101" pitchFamily="2" charset="-122"/>
              </a:rPr>
              <a:t>Power Plant</a:t>
            </a:r>
            <a:endParaRPr lang="en-SG" sz="1100" dirty="0"/>
          </a:p>
        </p:txBody>
      </p: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BCC04E99-0CB2-49F8-B1BC-3A9BF70FD479}"/>
              </a:ext>
            </a:extLst>
          </p:cNvPr>
          <p:cNvCxnSpPr>
            <a:cxnSpLocks/>
          </p:cNvCxnSpPr>
          <p:nvPr/>
        </p:nvCxnSpPr>
        <p:spPr>
          <a:xfrm>
            <a:off x="8079169" y="3702466"/>
            <a:ext cx="4533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79182894-2C10-4ECE-A8D5-4951CACD8F7F}"/>
              </a:ext>
            </a:extLst>
          </p:cNvPr>
          <p:cNvSpPr txBox="1"/>
          <p:nvPr/>
        </p:nvSpPr>
        <p:spPr>
          <a:xfrm>
            <a:off x="8511315" y="3571661"/>
            <a:ext cx="13847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100" dirty="0">
                <a:effectLst/>
                <a:latin typeface="Calibri" panose="020F0502020204030204" pitchFamily="34" charset="0"/>
                <a:ea typeface="DengXian" panose="02010600030101010101" pitchFamily="2" charset="-122"/>
              </a:rPr>
              <a:t>Industrial LED</a:t>
            </a:r>
            <a:endParaRPr lang="en-SG" sz="1100" dirty="0"/>
          </a:p>
        </p:txBody>
      </p: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2BD51FEC-66BF-4FFE-BCD6-9D44EB440CC6}"/>
              </a:ext>
            </a:extLst>
          </p:cNvPr>
          <p:cNvCxnSpPr>
            <a:cxnSpLocks/>
          </p:cNvCxnSpPr>
          <p:nvPr/>
        </p:nvCxnSpPr>
        <p:spPr>
          <a:xfrm>
            <a:off x="8089522" y="3890378"/>
            <a:ext cx="4533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>
            <a:extLst>
              <a:ext uri="{FF2B5EF4-FFF2-40B4-BE49-F238E27FC236}">
                <a16:creationId xmlns:a16="http://schemas.microsoft.com/office/drawing/2014/main" id="{5852A6D6-29F5-4776-9125-9A30099E38CF}"/>
              </a:ext>
            </a:extLst>
          </p:cNvPr>
          <p:cNvSpPr txBox="1"/>
          <p:nvPr/>
        </p:nvSpPr>
        <p:spPr>
          <a:xfrm>
            <a:off x="8521667" y="3759573"/>
            <a:ext cx="221673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Calibri" panose="020F0502020204030204" pitchFamily="34" charset="0"/>
                <a:ea typeface="DengXian" panose="02010600030101010101" pitchFamily="2" charset="-122"/>
              </a:rPr>
              <a:t>G</a:t>
            </a:r>
            <a:r>
              <a:rPr lang="en-US" sz="1100" dirty="0">
                <a:effectLst/>
                <a:latin typeface="Calibri" panose="020F0502020204030204" pitchFamily="34" charset="0"/>
                <a:ea typeface="DengXian" panose="02010600030101010101" pitchFamily="2" charset="-122"/>
              </a:rPr>
              <a:t>enerator pump speed control idx0</a:t>
            </a:r>
            <a:endParaRPr lang="en-SG" sz="1100" dirty="0"/>
          </a:p>
        </p:txBody>
      </p: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1F7D251D-CE95-42C1-A7DC-03083C660E32}"/>
              </a:ext>
            </a:extLst>
          </p:cNvPr>
          <p:cNvCxnSpPr>
            <a:cxnSpLocks/>
          </p:cNvCxnSpPr>
          <p:nvPr/>
        </p:nvCxnSpPr>
        <p:spPr>
          <a:xfrm>
            <a:off x="8099877" y="4113802"/>
            <a:ext cx="4533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B50BF7CE-E2AF-421B-AE8A-9BCBB7A2B967}"/>
              </a:ext>
            </a:extLst>
          </p:cNvPr>
          <p:cNvSpPr txBox="1"/>
          <p:nvPr/>
        </p:nvSpPr>
        <p:spPr>
          <a:xfrm>
            <a:off x="8532022" y="3982997"/>
            <a:ext cx="22167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Calibri" panose="020F0502020204030204" pitchFamily="34" charset="0"/>
                <a:ea typeface="DengXian" panose="02010600030101010101" pitchFamily="2" charset="-122"/>
              </a:rPr>
              <a:t>G</a:t>
            </a:r>
            <a:r>
              <a:rPr lang="en-US" sz="1100" dirty="0">
                <a:effectLst/>
                <a:latin typeface="Calibri" panose="020F0502020204030204" pitchFamily="34" charset="0"/>
                <a:ea typeface="DengXian" panose="02010600030101010101" pitchFamily="2" charset="-122"/>
              </a:rPr>
              <a:t>enerator pump speed control idx1</a:t>
            </a:r>
            <a:endParaRPr lang="en-SG" sz="1100" dirty="0"/>
          </a:p>
        </p:txBody>
      </p: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4DEF5887-331F-4A3D-96BD-1CE5E829DFAE}"/>
              </a:ext>
            </a:extLst>
          </p:cNvPr>
          <p:cNvCxnSpPr>
            <a:cxnSpLocks/>
          </p:cNvCxnSpPr>
          <p:nvPr/>
        </p:nvCxnSpPr>
        <p:spPr>
          <a:xfrm>
            <a:off x="8060972" y="4708747"/>
            <a:ext cx="4533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Box 106">
            <a:extLst>
              <a:ext uri="{FF2B5EF4-FFF2-40B4-BE49-F238E27FC236}">
                <a16:creationId xmlns:a16="http://schemas.microsoft.com/office/drawing/2014/main" id="{86DFCB70-EFD0-4FD6-B5D6-6DC5DFA7B56A}"/>
              </a:ext>
            </a:extLst>
          </p:cNvPr>
          <p:cNvSpPr txBox="1"/>
          <p:nvPr/>
        </p:nvSpPr>
        <p:spPr>
          <a:xfrm>
            <a:off x="8493119" y="4577942"/>
            <a:ext cx="125206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100" dirty="0">
                <a:latin typeface="Calibri" panose="020F0502020204030204" pitchFamily="34" charset="0"/>
                <a:ea typeface="DengXian" panose="02010600030101010101" pitchFamily="2" charset="-122"/>
              </a:rPr>
              <a:t>F</a:t>
            </a:r>
            <a:r>
              <a:rPr lang="en-SG" sz="1100" dirty="0">
                <a:effectLst/>
                <a:latin typeface="Calibri" panose="020F0502020204030204" pitchFamily="34" charset="0"/>
                <a:ea typeface="DengXian" panose="02010600030101010101" pitchFamily="2" charset="-122"/>
              </a:rPr>
              <a:t>ork turnout.</a:t>
            </a:r>
            <a:endParaRPr lang="en-SG" sz="1100" dirty="0"/>
          </a:p>
        </p:txBody>
      </p: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00CEA051-EA0F-4291-B305-84B92D7A04B7}"/>
              </a:ext>
            </a:extLst>
          </p:cNvPr>
          <p:cNvCxnSpPr>
            <a:cxnSpLocks/>
          </p:cNvCxnSpPr>
          <p:nvPr/>
        </p:nvCxnSpPr>
        <p:spPr>
          <a:xfrm>
            <a:off x="8074302" y="4890382"/>
            <a:ext cx="4533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TextBox 108">
            <a:extLst>
              <a:ext uri="{FF2B5EF4-FFF2-40B4-BE49-F238E27FC236}">
                <a16:creationId xmlns:a16="http://schemas.microsoft.com/office/drawing/2014/main" id="{FC248E39-FB44-4764-92C0-FCB5447E52AC}"/>
              </a:ext>
            </a:extLst>
          </p:cNvPr>
          <p:cNvSpPr txBox="1"/>
          <p:nvPr/>
        </p:nvSpPr>
        <p:spPr>
          <a:xfrm>
            <a:off x="8506448" y="4759577"/>
            <a:ext cx="13847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100" dirty="0">
                <a:latin typeface="Calibri" panose="020F0502020204030204" pitchFamily="34" charset="0"/>
                <a:ea typeface="DengXian" panose="02010600030101010101" pitchFamily="2" charset="-122"/>
              </a:rPr>
              <a:t>T</a:t>
            </a:r>
            <a:r>
              <a:rPr lang="en-SG" sz="1100" dirty="0">
                <a:effectLst/>
                <a:latin typeface="Calibri" panose="020F0502020204030204" pitchFamily="34" charset="0"/>
                <a:ea typeface="DengXian" panose="02010600030101010101" pitchFamily="2" charset="-122"/>
              </a:rPr>
              <a:t>rack A power</a:t>
            </a:r>
            <a:endParaRPr lang="en-SG" sz="1100" dirty="0"/>
          </a:p>
        </p:txBody>
      </p: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9D9EDE1C-A041-41BA-B18F-24876ED33503}"/>
              </a:ext>
            </a:extLst>
          </p:cNvPr>
          <p:cNvCxnSpPr>
            <a:cxnSpLocks/>
          </p:cNvCxnSpPr>
          <p:nvPr/>
        </p:nvCxnSpPr>
        <p:spPr>
          <a:xfrm>
            <a:off x="8060973" y="5086106"/>
            <a:ext cx="4533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Box 110">
            <a:extLst>
              <a:ext uri="{FF2B5EF4-FFF2-40B4-BE49-F238E27FC236}">
                <a16:creationId xmlns:a16="http://schemas.microsoft.com/office/drawing/2014/main" id="{E6438A66-3A1D-4298-8D65-8E62DA989433}"/>
              </a:ext>
            </a:extLst>
          </p:cNvPr>
          <p:cNvSpPr txBox="1"/>
          <p:nvPr/>
        </p:nvSpPr>
        <p:spPr>
          <a:xfrm>
            <a:off x="8493119" y="4955301"/>
            <a:ext cx="13847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100" dirty="0">
                <a:latin typeface="Calibri" panose="020F0502020204030204" pitchFamily="34" charset="0"/>
                <a:ea typeface="DengXian" panose="02010600030101010101" pitchFamily="2" charset="-122"/>
              </a:rPr>
              <a:t>T</a:t>
            </a:r>
            <a:r>
              <a:rPr lang="en-SG" sz="1100" dirty="0">
                <a:effectLst/>
                <a:latin typeface="Calibri" panose="020F0502020204030204" pitchFamily="34" charset="0"/>
                <a:ea typeface="DengXian" panose="02010600030101010101" pitchFamily="2" charset="-122"/>
              </a:rPr>
              <a:t>rack B power</a:t>
            </a:r>
            <a:endParaRPr lang="en-SG" sz="1100" dirty="0"/>
          </a:p>
        </p:txBody>
      </p: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7D87B3A6-2442-4150-9A69-BB435E131A17}"/>
              </a:ext>
            </a:extLst>
          </p:cNvPr>
          <p:cNvCxnSpPr>
            <a:cxnSpLocks/>
          </p:cNvCxnSpPr>
          <p:nvPr/>
        </p:nvCxnSpPr>
        <p:spPr>
          <a:xfrm>
            <a:off x="8071326" y="5274018"/>
            <a:ext cx="4533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>
            <a:extLst>
              <a:ext uri="{FF2B5EF4-FFF2-40B4-BE49-F238E27FC236}">
                <a16:creationId xmlns:a16="http://schemas.microsoft.com/office/drawing/2014/main" id="{3AD90362-2EDC-48AD-B3EE-42422E9A505C}"/>
              </a:ext>
            </a:extLst>
          </p:cNvPr>
          <p:cNvSpPr txBox="1"/>
          <p:nvPr/>
        </p:nvSpPr>
        <p:spPr>
          <a:xfrm>
            <a:off x="8503471" y="5143213"/>
            <a:ext cx="218819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Calibri" panose="020F0502020204030204" pitchFamily="34" charset="0"/>
                <a:ea typeface="DengXian" panose="02010600030101010101" pitchFamily="2" charset="-122"/>
              </a:rPr>
              <a:t>C</a:t>
            </a:r>
            <a:r>
              <a:rPr lang="en-US" sz="1100" dirty="0">
                <a:effectLst/>
                <a:latin typeface="Calibri" panose="020F0502020204030204" pitchFamily="34" charset="0"/>
                <a:ea typeface="DengXian" panose="02010600030101010101" pitchFamily="2" charset="-122"/>
              </a:rPr>
              <a:t>ity LED</a:t>
            </a:r>
            <a:endParaRPr lang="en-SG" sz="1100" dirty="0"/>
          </a:p>
        </p:txBody>
      </p: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9F017E87-BFE6-4D93-9568-B7114251CC0F}"/>
              </a:ext>
            </a:extLst>
          </p:cNvPr>
          <p:cNvCxnSpPr>
            <a:cxnSpLocks/>
          </p:cNvCxnSpPr>
          <p:nvPr/>
        </p:nvCxnSpPr>
        <p:spPr>
          <a:xfrm>
            <a:off x="8081681" y="5497442"/>
            <a:ext cx="4533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TextBox 114">
            <a:extLst>
              <a:ext uri="{FF2B5EF4-FFF2-40B4-BE49-F238E27FC236}">
                <a16:creationId xmlns:a16="http://schemas.microsoft.com/office/drawing/2014/main" id="{B1B77AA8-266E-42B3-BD20-0EEAA74A1943}"/>
              </a:ext>
            </a:extLst>
          </p:cNvPr>
          <p:cNvSpPr txBox="1"/>
          <p:nvPr/>
        </p:nvSpPr>
        <p:spPr>
          <a:xfrm>
            <a:off x="8513826" y="5366637"/>
            <a:ext cx="25314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effectLst/>
                <a:latin typeface="Calibri" panose="020F0502020204030204" pitchFamily="34" charset="0"/>
                <a:ea typeface="DengXian" panose="02010600030101010101" pitchFamily="2" charset="-122"/>
              </a:rPr>
              <a:t>Inner Train position sensor’s set power</a:t>
            </a:r>
            <a:endParaRPr lang="en-SG" sz="1100" dirty="0"/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645EC05A-CC59-42F8-AE84-EEA959E8A327}"/>
              </a:ext>
            </a:extLst>
          </p:cNvPr>
          <p:cNvSpPr txBox="1"/>
          <p:nvPr/>
        </p:nvSpPr>
        <p:spPr>
          <a:xfrm>
            <a:off x="8513826" y="5679117"/>
            <a:ext cx="25314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effectLst/>
                <a:latin typeface="Calibri" panose="020F0502020204030204" pitchFamily="34" charset="0"/>
                <a:ea typeface="DengXian" panose="02010600030101010101" pitchFamily="2" charset="-122"/>
              </a:rPr>
              <a:t>Outer Train position sensor’s set power</a:t>
            </a:r>
            <a:endParaRPr lang="en-SG" sz="1100" dirty="0"/>
          </a:p>
        </p:txBody>
      </p:sp>
      <p:cxnSp>
        <p:nvCxnSpPr>
          <p:cNvPr id="94" name="Connector: Elbow 93">
            <a:extLst>
              <a:ext uri="{FF2B5EF4-FFF2-40B4-BE49-F238E27FC236}">
                <a16:creationId xmlns:a16="http://schemas.microsoft.com/office/drawing/2014/main" id="{BC48C4D7-71D3-4068-AD59-2F18DEA5C9ED}"/>
              </a:ext>
            </a:extLst>
          </p:cNvPr>
          <p:cNvCxnSpPr>
            <a:cxnSpLocks/>
            <a:endCxn id="117" idx="1"/>
          </p:cNvCxnSpPr>
          <p:nvPr/>
        </p:nvCxnSpPr>
        <p:spPr>
          <a:xfrm>
            <a:off x="7863321" y="5653380"/>
            <a:ext cx="650505" cy="156542"/>
          </a:xfrm>
          <a:prstGeom prst="bentConnector3">
            <a:avLst>
              <a:gd name="adj1" fmla="val -49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nector: Elbow 122">
            <a:extLst>
              <a:ext uri="{FF2B5EF4-FFF2-40B4-BE49-F238E27FC236}">
                <a16:creationId xmlns:a16="http://schemas.microsoft.com/office/drawing/2014/main" id="{5D5311D2-A08E-4BD5-B9EC-7B4E433768B8}"/>
              </a:ext>
            </a:extLst>
          </p:cNvPr>
          <p:cNvCxnSpPr>
            <a:cxnSpLocks/>
            <a:endCxn id="74" idx="1"/>
          </p:cNvCxnSpPr>
          <p:nvPr/>
        </p:nvCxnSpPr>
        <p:spPr>
          <a:xfrm>
            <a:off x="4299029" y="3325107"/>
            <a:ext cx="2685571" cy="440040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Connector: Elbow 125">
            <a:extLst>
              <a:ext uri="{FF2B5EF4-FFF2-40B4-BE49-F238E27FC236}">
                <a16:creationId xmlns:a16="http://schemas.microsoft.com/office/drawing/2014/main" id="{B4BDCADF-25DA-4EF5-85C5-05DC4358D4DF}"/>
              </a:ext>
            </a:extLst>
          </p:cNvPr>
          <p:cNvCxnSpPr>
            <a:cxnSpLocks/>
            <a:stCxn id="79" idx="1"/>
          </p:cNvCxnSpPr>
          <p:nvPr/>
        </p:nvCxnSpPr>
        <p:spPr>
          <a:xfrm rot="10800000">
            <a:off x="4162806" y="3572539"/>
            <a:ext cx="2821795" cy="1552559"/>
          </a:xfrm>
          <a:prstGeom prst="bentConnector3">
            <a:avLst>
              <a:gd name="adj1" fmla="val 10002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7" name="Connector: Elbow 1026">
            <a:extLst>
              <a:ext uri="{FF2B5EF4-FFF2-40B4-BE49-F238E27FC236}">
                <a16:creationId xmlns:a16="http://schemas.microsoft.com/office/drawing/2014/main" id="{959DFA88-1984-4ACF-9AFF-6B8253BA271C}"/>
              </a:ext>
            </a:extLst>
          </p:cNvPr>
          <p:cNvCxnSpPr>
            <a:stCxn id="4" idx="3"/>
            <a:endCxn id="69" idx="1"/>
          </p:cNvCxnSpPr>
          <p:nvPr/>
        </p:nvCxnSpPr>
        <p:spPr>
          <a:xfrm flipV="1">
            <a:off x="4268470" y="2843271"/>
            <a:ext cx="2713915" cy="422688"/>
          </a:xfrm>
          <a:prstGeom prst="bentConnector3">
            <a:avLst>
              <a:gd name="adj1" fmla="val 7224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6" name="Picture 135" descr="A picture containing indoor&#10;&#10;Description automatically generated">
            <a:extLst>
              <a:ext uri="{FF2B5EF4-FFF2-40B4-BE49-F238E27FC236}">
                <a16:creationId xmlns:a16="http://schemas.microsoft.com/office/drawing/2014/main" id="{DB901557-AB0F-43E0-A5DD-844F80E13A0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8805" y="1063353"/>
            <a:ext cx="1642739" cy="1232055"/>
          </a:xfrm>
          <a:prstGeom prst="rect">
            <a:avLst/>
          </a:prstGeom>
        </p:spPr>
      </p:pic>
      <p:sp>
        <p:nvSpPr>
          <p:cNvPr id="137" name="TextBox 136">
            <a:extLst>
              <a:ext uri="{FF2B5EF4-FFF2-40B4-BE49-F238E27FC236}">
                <a16:creationId xmlns:a16="http://schemas.microsoft.com/office/drawing/2014/main" id="{04BB0EC7-2675-42D1-AA45-8D0BEE9C22FD}"/>
              </a:ext>
            </a:extLst>
          </p:cNvPr>
          <p:cNvSpPr txBox="1"/>
          <p:nvPr/>
        </p:nvSpPr>
        <p:spPr>
          <a:xfrm>
            <a:off x="1243869" y="3524661"/>
            <a:ext cx="12154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000" dirty="0"/>
              <a:t>IP: 192.168.10.10</a:t>
            </a:r>
          </a:p>
        </p:txBody>
      </p:sp>
    </p:spTree>
    <p:extLst>
      <p:ext uri="{BB962C8B-B14F-4D97-AF65-F5344CB8AC3E}">
        <p14:creationId xmlns:p14="http://schemas.microsoft.com/office/powerpoint/2010/main" val="14654315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text&#10;&#10;Description automatically generated">
            <a:extLst>
              <a:ext uri="{FF2B5EF4-FFF2-40B4-BE49-F238E27FC236}">
                <a16:creationId xmlns:a16="http://schemas.microsoft.com/office/drawing/2014/main" id="{8F3A6372-C986-4C1A-82B2-B4A100DC6E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8100" y="384969"/>
            <a:ext cx="7688792" cy="5766594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342A361-2296-4216-8B07-8FDDAF0A23CE}"/>
              </a:ext>
            </a:extLst>
          </p:cNvPr>
          <p:cNvSpPr/>
          <p:nvPr/>
        </p:nvSpPr>
        <p:spPr>
          <a:xfrm>
            <a:off x="4250453" y="1798655"/>
            <a:ext cx="1748413" cy="2994409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3F42B54E-0462-4FD4-8E80-C4485BD5F9EC}"/>
              </a:ext>
            </a:extLst>
          </p:cNvPr>
          <p:cNvSpPr/>
          <p:nvPr/>
        </p:nvSpPr>
        <p:spPr>
          <a:xfrm rot="10800000">
            <a:off x="4963885" y="4899556"/>
            <a:ext cx="160774" cy="315538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0F920F-1B07-4396-A785-AB15F5030CC8}"/>
              </a:ext>
            </a:extLst>
          </p:cNvPr>
          <p:cNvSpPr txBox="1"/>
          <p:nvPr/>
        </p:nvSpPr>
        <p:spPr>
          <a:xfrm>
            <a:off x="4375424" y="5222857"/>
            <a:ext cx="1412428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SG" sz="14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Orchestrator PC</a:t>
            </a:r>
            <a:endParaRPr lang="en-SG" sz="14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CF4F45-20F3-4C0E-8592-4B84CC2ED83E}"/>
              </a:ext>
            </a:extLst>
          </p:cNvPr>
          <p:cNvSpPr txBox="1"/>
          <p:nvPr/>
        </p:nvSpPr>
        <p:spPr>
          <a:xfrm>
            <a:off x="6669797" y="5376745"/>
            <a:ext cx="1288498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SG" sz="1400" b="1" dirty="0">
                <a:solidFill>
                  <a:srgbClr val="FF0000"/>
                </a:solidFill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SCADA HMI PC</a:t>
            </a:r>
            <a:endParaRPr lang="en-SG" sz="14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EFCCA36A-49A0-452D-9870-B49C79BB8B93}"/>
              </a:ext>
            </a:extLst>
          </p:cNvPr>
          <p:cNvSpPr/>
          <p:nvPr/>
        </p:nvSpPr>
        <p:spPr>
          <a:xfrm rot="10800000">
            <a:off x="7215237" y="4884936"/>
            <a:ext cx="160774" cy="315538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34856CE-8AF6-48B2-A3E0-3ADE163D008D}"/>
              </a:ext>
            </a:extLst>
          </p:cNvPr>
          <p:cNvSpPr txBox="1"/>
          <p:nvPr/>
        </p:nvSpPr>
        <p:spPr>
          <a:xfrm>
            <a:off x="6025548" y="865701"/>
            <a:ext cx="1189688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SG" sz="1400" b="1" dirty="0">
                <a:solidFill>
                  <a:srgbClr val="FF0000"/>
                </a:solidFill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Technical PC</a:t>
            </a:r>
            <a:endParaRPr lang="en-SG" sz="14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43930710-F69C-49BF-8449-6CECFAB14AEE}"/>
              </a:ext>
            </a:extLst>
          </p:cNvPr>
          <p:cNvSpPr/>
          <p:nvPr/>
        </p:nvSpPr>
        <p:spPr>
          <a:xfrm>
            <a:off x="6589410" y="1335126"/>
            <a:ext cx="160774" cy="315538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3218927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E06ABA-5F34-431A-B9B9-57D3D7292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9F1F8A-D236-4A8B-B9EA-2C4811D1D6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64E976-338B-4D0F-820B-8145B96AD9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9787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Diagram, engineering drawing&#10;&#10;Description automatically generated">
            <a:extLst>
              <a:ext uri="{FF2B5EF4-FFF2-40B4-BE49-F238E27FC236}">
                <a16:creationId xmlns:a16="http://schemas.microsoft.com/office/drawing/2014/main" id="{5B91AA59-38FB-47FB-977A-1FD7F16C1D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250825"/>
            <a:ext cx="6020203" cy="5926138"/>
          </a:xfr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DF00317-F528-4351-9A67-FDBD194B64C0}"/>
              </a:ext>
            </a:extLst>
          </p:cNvPr>
          <p:cNvCxnSpPr/>
          <p:nvPr/>
        </p:nvCxnSpPr>
        <p:spPr>
          <a:xfrm flipH="1">
            <a:off x="5206482" y="1912776"/>
            <a:ext cx="77444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4DDCC33-1401-4F04-9BAF-CC342CF9057C}"/>
              </a:ext>
            </a:extLst>
          </p:cNvPr>
          <p:cNvSpPr txBox="1"/>
          <p:nvPr/>
        </p:nvSpPr>
        <p:spPr>
          <a:xfrm>
            <a:off x="5980923" y="1650886"/>
            <a:ext cx="1538464" cy="5232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400" b="1" dirty="0"/>
              <a:t>PLC3 M221 IP[192.168.10.73]</a:t>
            </a:r>
            <a:endParaRPr lang="en-SG" sz="1400" b="1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9F2AA79-7B85-4989-B2B7-5EEB7C40EAB4}"/>
              </a:ext>
            </a:extLst>
          </p:cNvPr>
          <p:cNvCxnSpPr/>
          <p:nvPr/>
        </p:nvCxnSpPr>
        <p:spPr>
          <a:xfrm flipH="1">
            <a:off x="4018354" y="2846411"/>
            <a:ext cx="77444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63AE636-A7D9-4F1A-A0E2-E6D84D4AC923}"/>
              </a:ext>
            </a:extLst>
          </p:cNvPr>
          <p:cNvSpPr txBox="1"/>
          <p:nvPr/>
        </p:nvSpPr>
        <p:spPr>
          <a:xfrm>
            <a:off x="4792795" y="2584521"/>
            <a:ext cx="1538464" cy="5232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400" b="1" dirty="0"/>
              <a:t>PLC1 M221 IP[192.168.10.71</a:t>
            </a:r>
            <a:r>
              <a:rPr lang="en-US" sz="1400" dirty="0"/>
              <a:t>]</a:t>
            </a:r>
            <a:endParaRPr lang="en-SG" sz="1400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32F9D92-DDA4-45EA-8E5F-CF68F49CB4E7}"/>
              </a:ext>
            </a:extLst>
          </p:cNvPr>
          <p:cNvCxnSpPr/>
          <p:nvPr/>
        </p:nvCxnSpPr>
        <p:spPr>
          <a:xfrm flipH="1">
            <a:off x="4787586" y="4769692"/>
            <a:ext cx="77444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9ED656E-A7CC-4678-8889-8BB38D444583}"/>
              </a:ext>
            </a:extLst>
          </p:cNvPr>
          <p:cNvSpPr txBox="1"/>
          <p:nvPr/>
        </p:nvSpPr>
        <p:spPr>
          <a:xfrm>
            <a:off x="5562027" y="4507802"/>
            <a:ext cx="1538464" cy="5232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400" b="1" dirty="0"/>
              <a:t>PLC2 S7-1200 IP[192.168.10.72]</a:t>
            </a:r>
            <a:endParaRPr lang="en-SG" sz="1400" b="1" dirty="0"/>
          </a:p>
        </p:txBody>
      </p:sp>
    </p:spTree>
    <p:extLst>
      <p:ext uri="{BB962C8B-B14F-4D97-AF65-F5344CB8AC3E}">
        <p14:creationId xmlns:p14="http://schemas.microsoft.com/office/powerpoint/2010/main" val="932559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indoor, electronics, computer&#10;&#10;Description automatically generated">
            <a:extLst>
              <a:ext uri="{FF2B5EF4-FFF2-40B4-BE49-F238E27FC236}">
                <a16:creationId xmlns:a16="http://schemas.microsoft.com/office/drawing/2014/main" id="{7A1E29CD-754D-4F1C-A6B3-671AF83765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C405449-0C4D-4852-8054-B314365EF757}"/>
              </a:ext>
            </a:extLst>
          </p:cNvPr>
          <p:cNvCxnSpPr/>
          <p:nvPr/>
        </p:nvCxnSpPr>
        <p:spPr>
          <a:xfrm flipH="1">
            <a:off x="5704114" y="3097764"/>
            <a:ext cx="77444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1729D96-1D5B-42BD-9BCA-3E8DC42A0374}"/>
              </a:ext>
            </a:extLst>
          </p:cNvPr>
          <p:cNvSpPr txBox="1"/>
          <p:nvPr/>
        </p:nvSpPr>
        <p:spPr>
          <a:xfrm>
            <a:off x="6478554" y="2826183"/>
            <a:ext cx="1538464" cy="5232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400" b="1" dirty="0"/>
              <a:t>PLC3 M221 IP[192.168.10.73]</a:t>
            </a:r>
            <a:endParaRPr lang="en-SG" sz="1400" b="1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2351A87-3294-458E-86D0-1D2D435A4905}"/>
              </a:ext>
            </a:extLst>
          </p:cNvPr>
          <p:cNvCxnSpPr>
            <a:cxnSpLocks/>
          </p:cNvCxnSpPr>
          <p:nvPr/>
        </p:nvCxnSpPr>
        <p:spPr>
          <a:xfrm>
            <a:off x="4755472" y="2564949"/>
            <a:ext cx="0" cy="70134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7AD5674-F660-4E11-83EB-8389F77BA4DF}"/>
              </a:ext>
            </a:extLst>
          </p:cNvPr>
          <p:cNvSpPr txBox="1"/>
          <p:nvPr/>
        </p:nvSpPr>
        <p:spPr>
          <a:xfrm>
            <a:off x="3911595" y="2042010"/>
            <a:ext cx="1538464" cy="5232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400" b="1" dirty="0"/>
              <a:t>PLC1 M221 IP[192.168.10.71</a:t>
            </a:r>
            <a:r>
              <a:rPr lang="en-US" sz="1400" dirty="0"/>
              <a:t>]</a:t>
            </a:r>
            <a:endParaRPr lang="en-SG" sz="1400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1CF31BE-7930-414A-876B-9CE7F271D942}"/>
              </a:ext>
            </a:extLst>
          </p:cNvPr>
          <p:cNvCxnSpPr>
            <a:cxnSpLocks/>
          </p:cNvCxnSpPr>
          <p:nvPr/>
        </p:nvCxnSpPr>
        <p:spPr>
          <a:xfrm flipH="1">
            <a:off x="4956518" y="4424459"/>
            <a:ext cx="1139482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E9ED6DE-EF9A-493D-AA1A-B59C6C88428C}"/>
              </a:ext>
            </a:extLst>
          </p:cNvPr>
          <p:cNvSpPr txBox="1"/>
          <p:nvPr/>
        </p:nvSpPr>
        <p:spPr>
          <a:xfrm>
            <a:off x="6096000" y="4162849"/>
            <a:ext cx="1538464" cy="5232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400" b="1" dirty="0"/>
              <a:t>PLC2 S7-1200 IP[192.168.10.72]</a:t>
            </a:r>
            <a:endParaRPr lang="en-SG" sz="1400" b="1" dirty="0"/>
          </a:p>
        </p:txBody>
      </p:sp>
    </p:spTree>
    <p:extLst>
      <p:ext uri="{BB962C8B-B14F-4D97-AF65-F5344CB8AC3E}">
        <p14:creationId xmlns:p14="http://schemas.microsoft.com/office/powerpoint/2010/main" val="41222872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indoor, projector&#10;&#10;Description automatically generated">
            <a:extLst>
              <a:ext uri="{FF2B5EF4-FFF2-40B4-BE49-F238E27FC236}">
                <a16:creationId xmlns:a16="http://schemas.microsoft.com/office/drawing/2014/main" id="{4454DA16-41DA-4BF3-9AF4-2C2AEB86F4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4273" y="886478"/>
            <a:ext cx="8636135" cy="5085044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8520191-3FA6-476F-8860-D50D5925A7C0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2159353" y="1269310"/>
            <a:ext cx="2658559" cy="74036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EB841B8-5C10-4617-BE5C-36CC81AE971D}"/>
              </a:ext>
            </a:extLst>
          </p:cNvPr>
          <p:cNvSpPr txBox="1"/>
          <p:nvPr/>
        </p:nvSpPr>
        <p:spPr>
          <a:xfrm>
            <a:off x="3787186" y="961533"/>
            <a:ext cx="2061452" cy="30777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SG" sz="1400" dirty="0"/>
              <a:t>Substation LED Indicator 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17BB7B1-20FE-4079-A876-A551224139D0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4817912" y="1269310"/>
            <a:ext cx="2658559" cy="243350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69DE4D5-60FE-4CD3-944C-D0210BB1631C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4682532" y="1269310"/>
            <a:ext cx="135380" cy="188587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1354A9E-1C73-41D6-BBD7-36B9C00C3484}"/>
              </a:ext>
            </a:extLst>
          </p:cNvPr>
          <p:cNvCxnSpPr>
            <a:cxnSpLocks/>
            <a:stCxn id="25" idx="0"/>
          </p:cNvCxnSpPr>
          <p:nvPr/>
        </p:nvCxnSpPr>
        <p:spPr>
          <a:xfrm flipV="1">
            <a:off x="3154661" y="4551903"/>
            <a:ext cx="0" cy="88289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2E24998-00A6-45F7-A639-250E045FFA23}"/>
              </a:ext>
            </a:extLst>
          </p:cNvPr>
          <p:cNvSpPr txBox="1"/>
          <p:nvPr/>
        </p:nvSpPr>
        <p:spPr>
          <a:xfrm>
            <a:off x="2159353" y="5434801"/>
            <a:ext cx="1990616" cy="30777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SG" sz="1400" dirty="0"/>
              <a:t>Generator Fuel Pump 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6E86387C-621E-4B3B-AE1D-6B3C0872BCB7}"/>
              </a:ext>
            </a:extLst>
          </p:cNvPr>
          <p:cNvCxnSpPr>
            <a:cxnSpLocks/>
            <a:stCxn id="32" idx="0"/>
          </p:cNvCxnSpPr>
          <p:nvPr/>
        </p:nvCxnSpPr>
        <p:spPr>
          <a:xfrm flipV="1">
            <a:off x="6115121" y="4622236"/>
            <a:ext cx="1" cy="81120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F592845C-BEB5-4815-A0CA-0481F5782987}"/>
              </a:ext>
            </a:extLst>
          </p:cNvPr>
          <p:cNvSpPr txBox="1"/>
          <p:nvPr/>
        </p:nvSpPr>
        <p:spPr>
          <a:xfrm>
            <a:off x="5327028" y="5433439"/>
            <a:ext cx="1576185" cy="30777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SG" sz="1400" dirty="0"/>
              <a:t>Generator Moto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0AF0632-6FE2-4F00-9000-595EE7750CA4}"/>
              </a:ext>
            </a:extLst>
          </p:cNvPr>
          <p:cNvSpPr txBox="1"/>
          <p:nvPr/>
        </p:nvSpPr>
        <p:spPr>
          <a:xfrm>
            <a:off x="7876796" y="2212246"/>
            <a:ext cx="1584557" cy="95410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SG" sz="1400" dirty="0"/>
              <a:t>Generator output frequency and Voltage Display LCD Screen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510EA05-78B3-4B04-AE15-7CD565E71899}"/>
              </a:ext>
            </a:extLst>
          </p:cNvPr>
          <p:cNvCxnSpPr>
            <a:cxnSpLocks/>
            <a:stCxn id="35" idx="2"/>
          </p:cNvCxnSpPr>
          <p:nvPr/>
        </p:nvCxnSpPr>
        <p:spPr>
          <a:xfrm>
            <a:off x="8669075" y="3166353"/>
            <a:ext cx="1" cy="74330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47938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1089</TotalTime>
  <Words>331</Words>
  <Application>Microsoft Office PowerPoint</Application>
  <PresentationFormat>Widescreen</PresentationFormat>
  <Paragraphs>80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Liu yuancheng</dc:creator>
  <cp:lastModifiedBy>Liu yuancheng</cp:lastModifiedBy>
  <cp:revision>27</cp:revision>
  <dcterms:created xsi:type="dcterms:W3CDTF">2021-02-24T00:08:18Z</dcterms:created>
  <dcterms:modified xsi:type="dcterms:W3CDTF">2021-07-05T13:16:55Z</dcterms:modified>
</cp:coreProperties>
</file>